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3" r:id="rId1"/>
  </p:sldMasterIdLst>
  <p:notesMasterIdLst>
    <p:notesMasterId r:id="rId27"/>
  </p:notesMasterIdLst>
  <p:sldIdLst>
    <p:sldId id="256" r:id="rId2"/>
    <p:sldId id="257" r:id="rId3"/>
    <p:sldId id="258" r:id="rId4"/>
    <p:sldId id="260" r:id="rId5"/>
    <p:sldId id="262" r:id="rId6"/>
    <p:sldId id="259" r:id="rId7"/>
    <p:sldId id="263" r:id="rId8"/>
    <p:sldId id="264" r:id="rId9"/>
    <p:sldId id="265" r:id="rId10"/>
    <p:sldId id="266" r:id="rId11"/>
    <p:sldId id="279" r:id="rId12"/>
    <p:sldId id="267" r:id="rId13"/>
    <p:sldId id="268" r:id="rId14"/>
    <p:sldId id="269" r:id="rId15"/>
    <p:sldId id="270" r:id="rId16"/>
    <p:sldId id="271" r:id="rId17"/>
    <p:sldId id="272" r:id="rId18"/>
    <p:sldId id="280" r:id="rId19"/>
    <p:sldId id="273" r:id="rId20"/>
    <p:sldId id="274" r:id="rId21"/>
    <p:sldId id="275" r:id="rId22"/>
    <p:sldId id="276" r:id="rId23"/>
    <p:sldId id="277" r:id="rId24"/>
    <p:sldId id="278" r:id="rId25"/>
    <p:sldId id="281"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77675" autoAdjust="0"/>
  </p:normalViewPr>
  <p:slideViewPr>
    <p:cSldViewPr snapToGrid="0">
      <p:cViewPr varScale="1">
        <p:scale>
          <a:sx n="52" d="100"/>
          <a:sy n="52" d="100"/>
        </p:scale>
        <p:origin x="138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726F29-D68D-4181-8B82-073BC9016367}"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16E643B6-521F-4ECD-836A-EB4501D3709E}">
      <dgm:prSet phldrT="[Text]"/>
      <dgm:spPr/>
      <dgm:t>
        <a:bodyPr/>
        <a:lstStyle/>
        <a:p>
          <a:r>
            <a:rPr lang="en-US" b="1" dirty="0">
              <a:solidFill>
                <a:schemeClr val="tx1"/>
              </a:solidFill>
            </a:rPr>
            <a:t>O</a:t>
          </a:r>
          <a:r>
            <a:rPr lang="en-US" dirty="0"/>
            <a:t>wnership</a:t>
          </a:r>
        </a:p>
      </dgm:t>
    </dgm:pt>
    <dgm:pt modelId="{688A7786-9E82-4F97-A950-37C7FA331C5A}" type="parTrans" cxnId="{A77001B2-5B2F-400F-9AD6-96F95A13A430}">
      <dgm:prSet/>
      <dgm:spPr/>
      <dgm:t>
        <a:bodyPr/>
        <a:lstStyle/>
        <a:p>
          <a:endParaRPr lang="en-US"/>
        </a:p>
      </dgm:t>
    </dgm:pt>
    <dgm:pt modelId="{B24A79D3-1F1A-41CC-ABAA-254A45D89A59}" type="sibTrans" cxnId="{A77001B2-5B2F-400F-9AD6-96F95A13A430}">
      <dgm:prSet/>
      <dgm:spPr/>
      <dgm:t>
        <a:bodyPr/>
        <a:lstStyle/>
        <a:p>
          <a:endParaRPr lang="en-US"/>
        </a:p>
      </dgm:t>
    </dgm:pt>
    <dgm:pt modelId="{053E699F-AB70-4F84-8A62-EC1355F12F4C}">
      <dgm:prSet phldrT="[Text]"/>
      <dgm:spPr/>
      <dgm:t>
        <a:bodyPr/>
        <a:lstStyle/>
        <a:p>
          <a:r>
            <a:rPr lang="en-US" b="1" dirty="0">
              <a:solidFill>
                <a:schemeClr val="tx1"/>
              </a:solidFill>
            </a:rPr>
            <a:t>C</a:t>
          </a:r>
          <a:r>
            <a:rPr lang="en-US" dirty="0"/>
            <a:t>ontrol</a:t>
          </a:r>
        </a:p>
      </dgm:t>
    </dgm:pt>
    <dgm:pt modelId="{77883249-F862-471A-92BF-869DDCBD9C82}" type="parTrans" cxnId="{44305838-F8FB-4A7A-A553-9D228E476216}">
      <dgm:prSet/>
      <dgm:spPr/>
      <dgm:t>
        <a:bodyPr/>
        <a:lstStyle/>
        <a:p>
          <a:endParaRPr lang="en-US"/>
        </a:p>
      </dgm:t>
    </dgm:pt>
    <dgm:pt modelId="{F42D63C5-E6FA-434D-B4A3-4935F923E844}" type="sibTrans" cxnId="{44305838-F8FB-4A7A-A553-9D228E476216}">
      <dgm:prSet/>
      <dgm:spPr/>
      <dgm:t>
        <a:bodyPr/>
        <a:lstStyle/>
        <a:p>
          <a:endParaRPr lang="en-US"/>
        </a:p>
      </dgm:t>
    </dgm:pt>
    <dgm:pt modelId="{58268691-7566-4C8B-B091-6C14ECF21398}">
      <dgm:prSet phldrT="[Text]"/>
      <dgm:spPr/>
      <dgm:t>
        <a:bodyPr/>
        <a:lstStyle/>
        <a:p>
          <a:r>
            <a:rPr lang="en-US" b="1" dirty="0">
              <a:solidFill>
                <a:schemeClr val="tx1"/>
              </a:solidFill>
            </a:rPr>
            <a:t>A</a:t>
          </a:r>
          <a:r>
            <a:rPr lang="en-US" dirty="0"/>
            <a:t>ccess</a:t>
          </a:r>
        </a:p>
      </dgm:t>
    </dgm:pt>
    <dgm:pt modelId="{E59ED4C1-9A10-4648-95F3-0B0C57FFEA43}" type="parTrans" cxnId="{902F0B6E-43B4-44C2-8FF8-9F5BF20A962D}">
      <dgm:prSet/>
      <dgm:spPr/>
      <dgm:t>
        <a:bodyPr/>
        <a:lstStyle/>
        <a:p>
          <a:endParaRPr lang="en-US"/>
        </a:p>
      </dgm:t>
    </dgm:pt>
    <dgm:pt modelId="{4E3D4DFA-C399-4453-94D3-6C6DC1575DB0}" type="sibTrans" cxnId="{902F0B6E-43B4-44C2-8FF8-9F5BF20A962D}">
      <dgm:prSet/>
      <dgm:spPr/>
      <dgm:t>
        <a:bodyPr/>
        <a:lstStyle/>
        <a:p>
          <a:endParaRPr lang="en-US"/>
        </a:p>
      </dgm:t>
    </dgm:pt>
    <dgm:pt modelId="{E21BB22D-2FA8-4061-B0C7-84737DAC977B}">
      <dgm:prSet phldrT="[Text]"/>
      <dgm:spPr/>
      <dgm:t>
        <a:bodyPr/>
        <a:lstStyle/>
        <a:p>
          <a:r>
            <a:rPr lang="en-US" b="1" dirty="0">
              <a:solidFill>
                <a:schemeClr val="tx1"/>
              </a:solidFill>
            </a:rPr>
            <a:t>P</a:t>
          </a:r>
          <a:r>
            <a:rPr lang="en-US" dirty="0"/>
            <a:t>ossession</a:t>
          </a:r>
        </a:p>
      </dgm:t>
    </dgm:pt>
    <dgm:pt modelId="{81D2372E-CCA8-432F-8DC0-09888279D5B7}" type="parTrans" cxnId="{07C7DA40-65E9-4BD4-957A-1C038E1F420C}">
      <dgm:prSet/>
      <dgm:spPr/>
      <dgm:t>
        <a:bodyPr/>
        <a:lstStyle/>
        <a:p>
          <a:endParaRPr lang="en-US"/>
        </a:p>
      </dgm:t>
    </dgm:pt>
    <dgm:pt modelId="{08ED97C3-F32E-4253-9DF5-26BEE784E05A}" type="sibTrans" cxnId="{07C7DA40-65E9-4BD4-957A-1C038E1F420C}">
      <dgm:prSet/>
      <dgm:spPr/>
      <dgm:t>
        <a:bodyPr/>
        <a:lstStyle/>
        <a:p>
          <a:endParaRPr lang="en-US"/>
        </a:p>
      </dgm:t>
    </dgm:pt>
    <dgm:pt modelId="{48CE520C-1657-4A6B-972B-3C9CE38301F4}" type="pres">
      <dgm:prSet presAssocID="{58726F29-D68D-4181-8B82-073BC9016367}" presName="linear" presStyleCnt="0">
        <dgm:presLayoutVars>
          <dgm:dir/>
          <dgm:animLvl val="lvl"/>
          <dgm:resizeHandles val="exact"/>
        </dgm:presLayoutVars>
      </dgm:prSet>
      <dgm:spPr/>
    </dgm:pt>
    <dgm:pt modelId="{454602A7-B0A4-437E-943E-F61E8B6295BE}" type="pres">
      <dgm:prSet presAssocID="{16E643B6-521F-4ECD-836A-EB4501D3709E}" presName="parentLin" presStyleCnt="0"/>
      <dgm:spPr/>
    </dgm:pt>
    <dgm:pt modelId="{53D13E0F-7E4F-447A-A4C6-7B12B32AECA2}" type="pres">
      <dgm:prSet presAssocID="{16E643B6-521F-4ECD-836A-EB4501D3709E}" presName="parentLeftMargin" presStyleLbl="node1" presStyleIdx="0" presStyleCnt="4"/>
      <dgm:spPr/>
    </dgm:pt>
    <dgm:pt modelId="{547B6997-1158-4956-9563-94C54DA1D578}" type="pres">
      <dgm:prSet presAssocID="{16E643B6-521F-4ECD-836A-EB4501D3709E}" presName="parentText" presStyleLbl="node1" presStyleIdx="0" presStyleCnt="4">
        <dgm:presLayoutVars>
          <dgm:chMax val="0"/>
          <dgm:bulletEnabled val="1"/>
        </dgm:presLayoutVars>
      </dgm:prSet>
      <dgm:spPr/>
    </dgm:pt>
    <dgm:pt modelId="{92C64359-1FB9-49D0-A006-668AB2708E83}" type="pres">
      <dgm:prSet presAssocID="{16E643B6-521F-4ECD-836A-EB4501D3709E}" presName="negativeSpace" presStyleCnt="0"/>
      <dgm:spPr/>
    </dgm:pt>
    <dgm:pt modelId="{45FA93FF-6AB8-45F7-88C3-35D86E726695}" type="pres">
      <dgm:prSet presAssocID="{16E643B6-521F-4ECD-836A-EB4501D3709E}" presName="childText" presStyleLbl="conFgAcc1" presStyleIdx="0" presStyleCnt="4">
        <dgm:presLayoutVars>
          <dgm:bulletEnabled val="1"/>
        </dgm:presLayoutVars>
      </dgm:prSet>
      <dgm:spPr/>
    </dgm:pt>
    <dgm:pt modelId="{B1733019-709A-4CC1-9844-8FBAEC30111C}" type="pres">
      <dgm:prSet presAssocID="{B24A79D3-1F1A-41CC-ABAA-254A45D89A59}" presName="spaceBetweenRectangles" presStyleCnt="0"/>
      <dgm:spPr/>
    </dgm:pt>
    <dgm:pt modelId="{A5C65660-CF18-4FD0-8D6A-CB27CE4B3ADB}" type="pres">
      <dgm:prSet presAssocID="{053E699F-AB70-4F84-8A62-EC1355F12F4C}" presName="parentLin" presStyleCnt="0"/>
      <dgm:spPr/>
    </dgm:pt>
    <dgm:pt modelId="{F2D8D768-57A6-4160-A9A0-11137C906BB0}" type="pres">
      <dgm:prSet presAssocID="{053E699F-AB70-4F84-8A62-EC1355F12F4C}" presName="parentLeftMargin" presStyleLbl="node1" presStyleIdx="0" presStyleCnt="4"/>
      <dgm:spPr/>
    </dgm:pt>
    <dgm:pt modelId="{028E6A44-0DED-4505-9EA6-2C2340575612}" type="pres">
      <dgm:prSet presAssocID="{053E699F-AB70-4F84-8A62-EC1355F12F4C}" presName="parentText" presStyleLbl="node1" presStyleIdx="1" presStyleCnt="4">
        <dgm:presLayoutVars>
          <dgm:chMax val="0"/>
          <dgm:bulletEnabled val="1"/>
        </dgm:presLayoutVars>
      </dgm:prSet>
      <dgm:spPr/>
    </dgm:pt>
    <dgm:pt modelId="{9B7E25EF-D3F1-439F-B409-AB0EEF7DCB5E}" type="pres">
      <dgm:prSet presAssocID="{053E699F-AB70-4F84-8A62-EC1355F12F4C}" presName="negativeSpace" presStyleCnt="0"/>
      <dgm:spPr/>
    </dgm:pt>
    <dgm:pt modelId="{B858B487-543D-4AF6-BC6B-F0A2209C0860}" type="pres">
      <dgm:prSet presAssocID="{053E699F-AB70-4F84-8A62-EC1355F12F4C}" presName="childText" presStyleLbl="conFgAcc1" presStyleIdx="1" presStyleCnt="4">
        <dgm:presLayoutVars>
          <dgm:bulletEnabled val="1"/>
        </dgm:presLayoutVars>
      </dgm:prSet>
      <dgm:spPr/>
    </dgm:pt>
    <dgm:pt modelId="{B8A79431-0591-4EA0-A100-ADDD86C78133}" type="pres">
      <dgm:prSet presAssocID="{F42D63C5-E6FA-434D-B4A3-4935F923E844}" presName="spaceBetweenRectangles" presStyleCnt="0"/>
      <dgm:spPr/>
    </dgm:pt>
    <dgm:pt modelId="{96FC925D-F512-47FA-AA6D-5828FA712152}" type="pres">
      <dgm:prSet presAssocID="{58268691-7566-4C8B-B091-6C14ECF21398}" presName="parentLin" presStyleCnt="0"/>
      <dgm:spPr/>
    </dgm:pt>
    <dgm:pt modelId="{7677E4D7-FA50-47E8-B36D-A2CCA90A7839}" type="pres">
      <dgm:prSet presAssocID="{58268691-7566-4C8B-B091-6C14ECF21398}" presName="parentLeftMargin" presStyleLbl="node1" presStyleIdx="1" presStyleCnt="4"/>
      <dgm:spPr/>
    </dgm:pt>
    <dgm:pt modelId="{6A916B34-F4E2-47CB-8AB3-71360E1BF3D9}" type="pres">
      <dgm:prSet presAssocID="{58268691-7566-4C8B-B091-6C14ECF21398}" presName="parentText" presStyleLbl="node1" presStyleIdx="2" presStyleCnt="4">
        <dgm:presLayoutVars>
          <dgm:chMax val="0"/>
          <dgm:bulletEnabled val="1"/>
        </dgm:presLayoutVars>
      </dgm:prSet>
      <dgm:spPr/>
    </dgm:pt>
    <dgm:pt modelId="{D72C41A7-D52B-47F2-BFC8-C0800035680E}" type="pres">
      <dgm:prSet presAssocID="{58268691-7566-4C8B-B091-6C14ECF21398}" presName="negativeSpace" presStyleCnt="0"/>
      <dgm:spPr/>
    </dgm:pt>
    <dgm:pt modelId="{B30CBDAF-92D8-40A8-85A8-6C8D1D125F89}" type="pres">
      <dgm:prSet presAssocID="{58268691-7566-4C8B-B091-6C14ECF21398}" presName="childText" presStyleLbl="conFgAcc1" presStyleIdx="2" presStyleCnt="4">
        <dgm:presLayoutVars>
          <dgm:bulletEnabled val="1"/>
        </dgm:presLayoutVars>
      </dgm:prSet>
      <dgm:spPr/>
    </dgm:pt>
    <dgm:pt modelId="{076CB18C-CD31-48F0-9ECF-BB935E52F49E}" type="pres">
      <dgm:prSet presAssocID="{4E3D4DFA-C399-4453-94D3-6C6DC1575DB0}" presName="spaceBetweenRectangles" presStyleCnt="0"/>
      <dgm:spPr/>
    </dgm:pt>
    <dgm:pt modelId="{92F952ED-BC43-4908-997E-CD53A5A0DE4D}" type="pres">
      <dgm:prSet presAssocID="{E21BB22D-2FA8-4061-B0C7-84737DAC977B}" presName="parentLin" presStyleCnt="0"/>
      <dgm:spPr/>
    </dgm:pt>
    <dgm:pt modelId="{99DEACBA-0C6E-4D7D-A9F0-5036C02E1EA8}" type="pres">
      <dgm:prSet presAssocID="{E21BB22D-2FA8-4061-B0C7-84737DAC977B}" presName="parentLeftMargin" presStyleLbl="node1" presStyleIdx="2" presStyleCnt="4"/>
      <dgm:spPr/>
    </dgm:pt>
    <dgm:pt modelId="{7D00D585-C2BE-42CB-B68E-861CD9F04933}" type="pres">
      <dgm:prSet presAssocID="{E21BB22D-2FA8-4061-B0C7-84737DAC977B}" presName="parentText" presStyleLbl="node1" presStyleIdx="3" presStyleCnt="4">
        <dgm:presLayoutVars>
          <dgm:chMax val="0"/>
          <dgm:bulletEnabled val="1"/>
        </dgm:presLayoutVars>
      </dgm:prSet>
      <dgm:spPr/>
    </dgm:pt>
    <dgm:pt modelId="{585A8E67-3892-4D12-94B8-AAAC2B92D813}" type="pres">
      <dgm:prSet presAssocID="{E21BB22D-2FA8-4061-B0C7-84737DAC977B}" presName="negativeSpace" presStyleCnt="0"/>
      <dgm:spPr/>
    </dgm:pt>
    <dgm:pt modelId="{BDA135B2-0877-4730-BEF6-3067C18ED792}" type="pres">
      <dgm:prSet presAssocID="{E21BB22D-2FA8-4061-B0C7-84737DAC977B}" presName="childText" presStyleLbl="conFgAcc1" presStyleIdx="3" presStyleCnt="4">
        <dgm:presLayoutVars>
          <dgm:bulletEnabled val="1"/>
        </dgm:presLayoutVars>
      </dgm:prSet>
      <dgm:spPr/>
    </dgm:pt>
  </dgm:ptLst>
  <dgm:cxnLst>
    <dgm:cxn modelId="{07C7DA40-65E9-4BD4-957A-1C038E1F420C}" srcId="{58726F29-D68D-4181-8B82-073BC9016367}" destId="{E21BB22D-2FA8-4061-B0C7-84737DAC977B}" srcOrd="3" destOrd="0" parTransId="{81D2372E-CCA8-432F-8DC0-09888279D5B7}" sibTransId="{08ED97C3-F32E-4253-9DF5-26BEE784E05A}"/>
    <dgm:cxn modelId="{17922F77-6DC2-439C-B921-0B4EFC535F11}" type="presOf" srcId="{16E643B6-521F-4ECD-836A-EB4501D3709E}" destId="{547B6997-1158-4956-9563-94C54DA1D578}" srcOrd="1" destOrd="0" presId="urn:microsoft.com/office/officeart/2005/8/layout/list1"/>
    <dgm:cxn modelId="{105DE91D-BE5E-4CB2-8845-E9C263449086}" type="presOf" srcId="{58268691-7566-4C8B-B091-6C14ECF21398}" destId="{6A916B34-F4E2-47CB-8AB3-71360E1BF3D9}" srcOrd="1" destOrd="0" presId="urn:microsoft.com/office/officeart/2005/8/layout/list1"/>
    <dgm:cxn modelId="{44305838-F8FB-4A7A-A553-9D228E476216}" srcId="{58726F29-D68D-4181-8B82-073BC9016367}" destId="{053E699F-AB70-4F84-8A62-EC1355F12F4C}" srcOrd="1" destOrd="0" parTransId="{77883249-F862-471A-92BF-869DDCBD9C82}" sibTransId="{F42D63C5-E6FA-434D-B4A3-4935F923E844}"/>
    <dgm:cxn modelId="{C55331B0-6EAA-48BC-889C-F6471A1F9ACD}" type="presOf" srcId="{58268691-7566-4C8B-B091-6C14ECF21398}" destId="{7677E4D7-FA50-47E8-B36D-A2CCA90A7839}" srcOrd="0" destOrd="0" presId="urn:microsoft.com/office/officeart/2005/8/layout/list1"/>
    <dgm:cxn modelId="{4082889A-E8A7-4774-8DCC-3C44E9AACA26}" type="presOf" srcId="{E21BB22D-2FA8-4061-B0C7-84737DAC977B}" destId="{7D00D585-C2BE-42CB-B68E-861CD9F04933}" srcOrd="1" destOrd="0" presId="urn:microsoft.com/office/officeart/2005/8/layout/list1"/>
    <dgm:cxn modelId="{6D32802D-833B-4405-9DB0-715527C80E40}" type="presOf" srcId="{E21BB22D-2FA8-4061-B0C7-84737DAC977B}" destId="{99DEACBA-0C6E-4D7D-A9F0-5036C02E1EA8}" srcOrd="0" destOrd="0" presId="urn:microsoft.com/office/officeart/2005/8/layout/list1"/>
    <dgm:cxn modelId="{A77001B2-5B2F-400F-9AD6-96F95A13A430}" srcId="{58726F29-D68D-4181-8B82-073BC9016367}" destId="{16E643B6-521F-4ECD-836A-EB4501D3709E}" srcOrd="0" destOrd="0" parTransId="{688A7786-9E82-4F97-A950-37C7FA331C5A}" sibTransId="{B24A79D3-1F1A-41CC-ABAA-254A45D89A59}"/>
    <dgm:cxn modelId="{902F0B6E-43B4-44C2-8FF8-9F5BF20A962D}" srcId="{58726F29-D68D-4181-8B82-073BC9016367}" destId="{58268691-7566-4C8B-B091-6C14ECF21398}" srcOrd="2" destOrd="0" parTransId="{E59ED4C1-9A10-4648-95F3-0B0C57FFEA43}" sibTransId="{4E3D4DFA-C399-4453-94D3-6C6DC1575DB0}"/>
    <dgm:cxn modelId="{BCCBE322-BE06-42D0-95C7-801DA7444EE5}" type="presOf" srcId="{16E643B6-521F-4ECD-836A-EB4501D3709E}" destId="{53D13E0F-7E4F-447A-A4C6-7B12B32AECA2}" srcOrd="0" destOrd="0" presId="urn:microsoft.com/office/officeart/2005/8/layout/list1"/>
    <dgm:cxn modelId="{CB4B18E2-37B7-4EF9-9A64-42215C97E87A}" type="presOf" srcId="{053E699F-AB70-4F84-8A62-EC1355F12F4C}" destId="{028E6A44-0DED-4505-9EA6-2C2340575612}" srcOrd="1" destOrd="0" presId="urn:microsoft.com/office/officeart/2005/8/layout/list1"/>
    <dgm:cxn modelId="{77F509C5-E55A-4EC2-8E78-048EBA7D0BDB}" type="presOf" srcId="{053E699F-AB70-4F84-8A62-EC1355F12F4C}" destId="{F2D8D768-57A6-4160-A9A0-11137C906BB0}" srcOrd="0" destOrd="0" presId="urn:microsoft.com/office/officeart/2005/8/layout/list1"/>
    <dgm:cxn modelId="{F9E196B6-84D7-44D8-A9ED-ABF17EC58D7D}" type="presOf" srcId="{58726F29-D68D-4181-8B82-073BC9016367}" destId="{48CE520C-1657-4A6B-972B-3C9CE38301F4}" srcOrd="0" destOrd="0" presId="urn:microsoft.com/office/officeart/2005/8/layout/list1"/>
    <dgm:cxn modelId="{E29D6C36-7B3F-4D07-8270-BEE304061D30}" type="presParOf" srcId="{48CE520C-1657-4A6B-972B-3C9CE38301F4}" destId="{454602A7-B0A4-437E-943E-F61E8B6295BE}" srcOrd="0" destOrd="0" presId="urn:microsoft.com/office/officeart/2005/8/layout/list1"/>
    <dgm:cxn modelId="{02F04BD0-2A6D-4462-B484-CA0B06B28E4D}" type="presParOf" srcId="{454602A7-B0A4-437E-943E-F61E8B6295BE}" destId="{53D13E0F-7E4F-447A-A4C6-7B12B32AECA2}" srcOrd="0" destOrd="0" presId="urn:microsoft.com/office/officeart/2005/8/layout/list1"/>
    <dgm:cxn modelId="{8AD7C9A0-6DF3-4275-838F-15C03209815C}" type="presParOf" srcId="{454602A7-B0A4-437E-943E-F61E8B6295BE}" destId="{547B6997-1158-4956-9563-94C54DA1D578}" srcOrd="1" destOrd="0" presId="urn:microsoft.com/office/officeart/2005/8/layout/list1"/>
    <dgm:cxn modelId="{3159ED12-790E-480E-BE43-E1187CBF3D28}" type="presParOf" srcId="{48CE520C-1657-4A6B-972B-3C9CE38301F4}" destId="{92C64359-1FB9-49D0-A006-668AB2708E83}" srcOrd="1" destOrd="0" presId="urn:microsoft.com/office/officeart/2005/8/layout/list1"/>
    <dgm:cxn modelId="{6F80C421-38A0-4252-85D3-07537A76D35F}" type="presParOf" srcId="{48CE520C-1657-4A6B-972B-3C9CE38301F4}" destId="{45FA93FF-6AB8-45F7-88C3-35D86E726695}" srcOrd="2" destOrd="0" presId="urn:microsoft.com/office/officeart/2005/8/layout/list1"/>
    <dgm:cxn modelId="{2E45FFCA-1C96-4376-B30E-171B5B4F83B7}" type="presParOf" srcId="{48CE520C-1657-4A6B-972B-3C9CE38301F4}" destId="{B1733019-709A-4CC1-9844-8FBAEC30111C}" srcOrd="3" destOrd="0" presId="urn:microsoft.com/office/officeart/2005/8/layout/list1"/>
    <dgm:cxn modelId="{D9E0B8E1-303F-4EE5-AA4F-9254C4F65BA6}" type="presParOf" srcId="{48CE520C-1657-4A6B-972B-3C9CE38301F4}" destId="{A5C65660-CF18-4FD0-8D6A-CB27CE4B3ADB}" srcOrd="4" destOrd="0" presId="urn:microsoft.com/office/officeart/2005/8/layout/list1"/>
    <dgm:cxn modelId="{4FE9AA66-DE4F-4554-9CF6-165F50E9056B}" type="presParOf" srcId="{A5C65660-CF18-4FD0-8D6A-CB27CE4B3ADB}" destId="{F2D8D768-57A6-4160-A9A0-11137C906BB0}" srcOrd="0" destOrd="0" presId="urn:microsoft.com/office/officeart/2005/8/layout/list1"/>
    <dgm:cxn modelId="{ADAF8EBA-7693-4B70-A777-4432F3112D6E}" type="presParOf" srcId="{A5C65660-CF18-4FD0-8D6A-CB27CE4B3ADB}" destId="{028E6A44-0DED-4505-9EA6-2C2340575612}" srcOrd="1" destOrd="0" presId="urn:microsoft.com/office/officeart/2005/8/layout/list1"/>
    <dgm:cxn modelId="{5A31BD51-0D94-4C33-B736-B78B7E56374E}" type="presParOf" srcId="{48CE520C-1657-4A6B-972B-3C9CE38301F4}" destId="{9B7E25EF-D3F1-439F-B409-AB0EEF7DCB5E}" srcOrd="5" destOrd="0" presId="urn:microsoft.com/office/officeart/2005/8/layout/list1"/>
    <dgm:cxn modelId="{630B48A6-0A4D-41F9-9D8B-069FCE30EA65}" type="presParOf" srcId="{48CE520C-1657-4A6B-972B-3C9CE38301F4}" destId="{B858B487-543D-4AF6-BC6B-F0A2209C0860}" srcOrd="6" destOrd="0" presId="urn:microsoft.com/office/officeart/2005/8/layout/list1"/>
    <dgm:cxn modelId="{B9693E4F-4F16-41CA-8186-DB0155B5457C}" type="presParOf" srcId="{48CE520C-1657-4A6B-972B-3C9CE38301F4}" destId="{B8A79431-0591-4EA0-A100-ADDD86C78133}" srcOrd="7" destOrd="0" presId="urn:microsoft.com/office/officeart/2005/8/layout/list1"/>
    <dgm:cxn modelId="{A7FC6677-35A9-4927-80DC-EE0614433676}" type="presParOf" srcId="{48CE520C-1657-4A6B-972B-3C9CE38301F4}" destId="{96FC925D-F512-47FA-AA6D-5828FA712152}" srcOrd="8" destOrd="0" presId="urn:microsoft.com/office/officeart/2005/8/layout/list1"/>
    <dgm:cxn modelId="{94B89E34-D5BF-494C-A951-90A01079B308}" type="presParOf" srcId="{96FC925D-F512-47FA-AA6D-5828FA712152}" destId="{7677E4D7-FA50-47E8-B36D-A2CCA90A7839}" srcOrd="0" destOrd="0" presId="urn:microsoft.com/office/officeart/2005/8/layout/list1"/>
    <dgm:cxn modelId="{345AF899-5CF3-4D40-953E-C66BA4DACE0A}" type="presParOf" srcId="{96FC925D-F512-47FA-AA6D-5828FA712152}" destId="{6A916B34-F4E2-47CB-8AB3-71360E1BF3D9}" srcOrd="1" destOrd="0" presId="urn:microsoft.com/office/officeart/2005/8/layout/list1"/>
    <dgm:cxn modelId="{6E8CC589-51F1-48E5-98EC-C12F43F0CEAC}" type="presParOf" srcId="{48CE520C-1657-4A6B-972B-3C9CE38301F4}" destId="{D72C41A7-D52B-47F2-BFC8-C0800035680E}" srcOrd="9" destOrd="0" presId="urn:microsoft.com/office/officeart/2005/8/layout/list1"/>
    <dgm:cxn modelId="{66FFF3CB-938C-4E99-8317-82D8147FED2E}" type="presParOf" srcId="{48CE520C-1657-4A6B-972B-3C9CE38301F4}" destId="{B30CBDAF-92D8-40A8-85A8-6C8D1D125F89}" srcOrd="10" destOrd="0" presId="urn:microsoft.com/office/officeart/2005/8/layout/list1"/>
    <dgm:cxn modelId="{FDC1B290-247A-4D15-8C47-DE9B748EAF1B}" type="presParOf" srcId="{48CE520C-1657-4A6B-972B-3C9CE38301F4}" destId="{076CB18C-CD31-48F0-9ECF-BB935E52F49E}" srcOrd="11" destOrd="0" presId="urn:microsoft.com/office/officeart/2005/8/layout/list1"/>
    <dgm:cxn modelId="{559A623B-DA4E-46BB-AB58-A3EB370EF2FC}" type="presParOf" srcId="{48CE520C-1657-4A6B-972B-3C9CE38301F4}" destId="{92F952ED-BC43-4908-997E-CD53A5A0DE4D}" srcOrd="12" destOrd="0" presId="urn:microsoft.com/office/officeart/2005/8/layout/list1"/>
    <dgm:cxn modelId="{32A9A670-8ED2-4FA1-BB36-4BE8B30B1856}" type="presParOf" srcId="{92F952ED-BC43-4908-997E-CD53A5A0DE4D}" destId="{99DEACBA-0C6E-4D7D-A9F0-5036C02E1EA8}" srcOrd="0" destOrd="0" presId="urn:microsoft.com/office/officeart/2005/8/layout/list1"/>
    <dgm:cxn modelId="{C792F872-74F5-4D73-9B1D-29695896285A}" type="presParOf" srcId="{92F952ED-BC43-4908-997E-CD53A5A0DE4D}" destId="{7D00D585-C2BE-42CB-B68E-861CD9F04933}" srcOrd="1" destOrd="0" presId="urn:microsoft.com/office/officeart/2005/8/layout/list1"/>
    <dgm:cxn modelId="{1AF930B3-355C-4742-A8A0-77DDC96520B8}" type="presParOf" srcId="{48CE520C-1657-4A6B-972B-3C9CE38301F4}" destId="{585A8E67-3892-4D12-94B8-AAAC2B92D813}" srcOrd="13" destOrd="0" presId="urn:microsoft.com/office/officeart/2005/8/layout/list1"/>
    <dgm:cxn modelId="{8FDFF985-717F-4499-87FB-84BD6FF707DD}" type="presParOf" srcId="{48CE520C-1657-4A6B-972B-3C9CE38301F4}" destId="{BDA135B2-0877-4730-BEF6-3067C18ED792}"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FA93FF-6AB8-45F7-88C3-35D86E726695}">
      <dsp:nvSpPr>
        <dsp:cNvPr id="0" name=""/>
        <dsp:cNvSpPr/>
      </dsp:nvSpPr>
      <dsp:spPr>
        <a:xfrm>
          <a:off x="0" y="354398"/>
          <a:ext cx="10058399" cy="554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47B6997-1158-4956-9563-94C54DA1D578}">
      <dsp:nvSpPr>
        <dsp:cNvPr id="0" name=""/>
        <dsp:cNvSpPr/>
      </dsp:nvSpPr>
      <dsp:spPr>
        <a:xfrm>
          <a:off x="502920" y="29678"/>
          <a:ext cx="7040880" cy="6494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129" tIns="0" rIns="266129" bIns="0" numCol="1" spcCol="1270" anchor="ctr" anchorCtr="0">
          <a:noAutofit/>
        </a:bodyPr>
        <a:lstStyle/>
        <a:p>
          <a:pPr marL="0" lvl="0" indent="0" algn="l" defTabSz="977900">
            <a:lnSpc>
              <a:spcPct val="90000"/>
            </a:lnSpc>
            <a:spcBef>
              <a:spcPct val="0"/>
            </a:spcBef>
            <a:spcAft>
              <a:spcPct val="35000"/>
            </a:spcAft>
            <a:buNone/>
          </a:pPr>
          <a:r>
            <a:rPr lang="en-US" sz="2200" b="1" kern="1200" dirty="0">
              <a:solidFill>
                <a:schemeClr val="tx1"/>
              </a:solidFill>
            </a:rPr>
            <a:t>O</a:t>
          </a:r>
          <a:r>
            <a:rPr lang="en-US" sz="2200" kern="1200" dirty="0"/>
            <a:t>wnership</a:t>
          </a:r>
        </a:p>
      </dsp:txBody>
      <dsp:txXfrm>
        <a:off x="534623" y="61381"/>
        <a:ext cx="6977474" cy="586034"/>
      </dsp:txXfrm>
    </dsp:sp>
    <dsp:sp modelId="{B858B487-543D-4AF6-BC6B-F0A2209C0860}">
      <dsp:nvSpPr>
        <dsp:cNvPr id="0" name=""/>
        <dsp:cNvSpPr/>
      </dsp:nvSpPr>
      <dsp:spPr>
        <a:xfrm>
          <a:off x="0" y="1352318"/>
          <a:ext cx="10058399" cy="554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28E6A44-0DED-4505-9EA6-2C2340575612}">
      <dsp:nvSpPr>
        <dsp:cNvPr id="0" name=""/>
        <dsp:cNvSpPr/>
      </dsp:nvSpPr>
      <dsp:spPr>
        <a:xfrm>
          <a:off x="502920" y="1027598"/>
          <a:ext cx="7040880" cy="6494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129" tIns="0" rIns="266129" bIns="0" numCol="1" spcCol="1270" anchor="ctr" anchorCtr="0">
          <a:noAutofit/>
        </a:bodyPr>
        <a:lstStyle/>
        <a:p>
          <a:pPr marL="0" lvl="0" indent="0" algn="l" defTabSz="977900">
            <a:lnSpc>
              <a:spcPct val="90000"/>
            </a:lnSpc>
            <a:spcBef>
              <a:spcPct val="0"/>
            </a:spcBef>
            <a:spcAft>
              <a:spcPct val="35000"/>
            </a:spcAft>
            <a:buNone/>
          </a:pPr>
          <a:r>
            <a:rPr lang="en-US" sz="2200" b="1" kern="1200" dirty="0">
              <a:solidFill>
                <a:schemeClr val="tx1"/>
              </a:solidFill>
            </a:rPr>
            <a:t>C</a:t>
          </a:r>
          <a:r>
            <a:rPr lang="en-US" sz="2200" kern="1200" dirty="0"/>
            <a:t>ontrol</a:t>
          </a:r>
        </a:p>
      </dsp:txBody>
      <dsp:txXfrm>
        <a:off x="534623" y="1059301"/>
        <a:ext cx="6977474" cy="586034"/>
      </dsp:txXfrm>
    </dsp:sp>
    <dsp:sp modelId="{B30CBDAF-92D8-40A8-85A8-6C8D1D125F89}">
      <dsp:nvSpPr>
        <dsp:cNvPr id="0" name=""/>
        <dsp:cNvSpPr/>
      </dsp:nvSpPr>
      <dsp:spPr>
        <a:xfrm>
          <a:off x="0" y="2350238"/>
          <a:ext cx="10058399" cy="554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A916B34-F4E2-47CB-8AB3-71360E1BF3D9}">
      <dsp:nvSpPr>
        <dsp:cNvPr id="0" name=""/>
        <dsp:cNvSpPr/>
      </dsp:nvSpPr>
      <dsp:spPr>
        <a:xfrm>
          <a:off x="502920" y="2025518"/>
          <a:ext cx="7040880" cy="6494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129" tIns="0" rIns="266129" bIns="0" numCol="1" spcCol="1270" anchor="ctr" anchorCtr="0">
          <a:noAutofit/>
        </a:bodyPr>
        <a:lstStyle/>
        <a:p>
          <a:pPr marL="0" lvl="0" indent="0" algn="l" defTabSz="977900">
            <a:lnSpc>
              <a:spcPct val="90000"/>
            </a:lnSpc>
            <a:spcBef>
              <a:spcPct val="0"/>
            </a:spcBef>
            <a:spcAft>
              <a:spcPct val="35000"/>
            </a:spcAft>
            <a:buNone/>
          </a:pPr>
          <a:r>
            <a:rPr lang="en-US" sz="2200" b="1" kern="1200" dirty="0">
              <a:solidFill>
                <a:schemeClr val="tx1"/>
              </a:solidFill>
            </a:rPr>
            <a:t>A</a:t>
          </a:r>
          <a:r>
            <a:rPr lang="en-US" sz="2200" kern="1200" dirty="0"/>
            <a:t>ccess</a:t>
          </a:r>
        </a:p>
      </dsp:txBody>
      <dsp:txXfrm>
        <a:off x="534623" y="2057221"/>
        <a:ext cx="6977474" cy="586034"/>
      </dsp:txXfrm>
    </dsp:sp>
    <dsp:sp modelId="{BDA135B2-0877-4730-BEF6-3067C18ED792}">
      <dsp:nvSpPr>
        <dsp:cNvPr id="0" name=""/>
        <dsp:cNvSpPr/>
      </dsp:nvSpPr>
      <dsp:spPr>
        <a:xfrm>
          <a:off x="0" y="3348158"/>
          <a:ext cx="10058399" cy="554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D00D585-C2BE-42CB-B68E-861CD9F04933}">
      <dsp:nvSpPr>
        <dsp:cNvPr id="0" name=""/>
        <dsp:cNvSpPr/>
      </dsp:nvSpPr>
      <dsp:spPr>
        <a:xfrm>
          <a:off x="502920" y="3023438"/>
          <a:ext cx="7040880" cy="6494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129" tIns="0" rIns="266129" bIns="0" numCol="1" spcCol="1270" anchor="ctr" anchorCtr="0">
          <a:noAutofit/>
        </a:bodyPr>
        <a:lstStyle/>
        <a:p>
          <a:pPr marL="0" lvl="0" indent="0" algn="l" defTabSz="977900">
            <a:lnSpc>
              <a:spcPct val="90000"/>
            </a:lnSpc>
            <a:spcBef>
              <a:spcPct val="0"/>
            </a:spcBef>
            <a:spcAft>
              <a:spcPct val="35000"/>
            </a:spcAft>
            <a:buNone/>
          </a:pPr>
          <a:r>
            <a:rPr lang="en-US" sz="2200" b="1" kern="1200" dirty="0">
              <a:solidFill>
                <a:schemeClr val="tx1"/>
              </a:solidFill>
            </a:rPr>
            <a:t>P</a:t>
          </a:r>
          <a:r>
            <a:rPr lang="en-US" sz="2200" kern="1200" dirty="0"/>
            <a:t>ossession</a:t>
          </a:r>
        </a:p>
      </dsp:txBody>
      <dsp:txXfrm>
        <a:off x="534623" y="3055141"/>
        <a:ext cx="6977474" cy="586034"/>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54E97-BB34-444A-8228-DE4CBBB33354}" type="datetimeFigureOut">
              <a:rPr lang="en-CA" smtClean="0"/>
              <a:t>2016-11-21</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8C765F-FB1A-45FB-999E-FB6FCB9EFEB7}" type="slidenum">
              <a:rPr lang="en-CA" smtClean="0"/>
              <a:t>‹#›</a:t>
            </a:fld>
            <a:endParaRPr lang="en-CA"/>
          </a:p>
        </p:txBody>
      </p:sp>
    </p:spTree>
    <p:extLst>
      <p:ext uri="{BB962C8B-B14F-4D97-AF65-F5344CB8AC3E}">
        <p14:creationId xmlns:p14="http://schemas.microsoft.com/office/powerpoint/2010/main" val="20133863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dirty="0">
                <a:solidFill>
                  <a:schemeClr val="tx1"/>
                </a:solidFill>
                <a:effectLst/>
                <a:latin typeface="+mn-lt"/>
                <a:ea typeface="+mn-ea"/>
                <a:cs typeface="+mn-cs"/>
              </a:rPr>
              <a:t>This session will look at the experience of developing a community-based research grant, such as how key players were identified, how research questions were defined and all the nebulous steps in between. Using specific examples, Sugandhi will describe what it's like to develop a community-based research project when working with diverse stakeholders - specifically, what she learned and how she had to question what she thought she knew. The session will conclude with suggestions for how community-based HIV research can be more robust in Saskatchewan.</a:t>
            </a:r>
          </a:p>
          <a:p>
            <a:endParaRPr lang="en-CA" dirty="0"/>
          </a:p>
        </p:txBody>
      </p:sp>
      <p:sp>
        <p:nvSpPr>
          <p:cNvPr id="4" name="Slide Number Placeholder 3"/>
          <p:cNvSpPr>
            <a:spLocks noGrp="1"/>
          </p:cNvSpPr>
          <p:nvPr>
            <p:ph type="sldNum" sz="quarter" idx="10"/>
          </p:nvPr>
        </p:nvSpPr>
        <p:spPr/>
        <p:txBody>
          <a:bodyPr/>
          <a:lstStyle/>
          <a:p>
            <a:fld id="{3D8C765F-FB1A-45FB-999E-FB6FCB9EFEB7}" type="slidenum">
              <a:rPr lang="en-CA" smtClean="0"/>
              <a:t>2</a:t>
            </a:fld>
            <a:endParaRPr lang="en-CA"/>
          </a:p>
        </p:txBody>
      </p:sp>
    </p:spTree>
    <p:extLst>
      <p:ext uri="{BB962C8B-B14F-4D97-AF65-F5344CB8AC3E}">
        <p14:creationId xmlns:p14="http://schemas.microsoft.com/office/powerpoint/2010/main" val="17717684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3D8C765F-FB1A-45FB-999E-FB6FCB9EFEB7}" type="slidenum">
              <a:rPr lang="en-CA" smtClean="0"/>
              <a:t>5</a:t>
            </a:fld>
            <a:endParaRPr lang="en-CA"/>
          </a:p>
        </p:txBody>
      </p:sp>
    </p:spTree>
    <p:extLst>
      <p:ext uri="{BB962C8B-B14F-4D97-AF65-F5344CB8AC3E}">
        <p14:creationId xmlns:p14="http://schemas.microsoft.com/office/powerpoint/2010/main" val="38373751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3D8C765F-FB1A-45FB-999E-FB6FCB9EFEB7}" type="slidenum">
              <a:rPr lang="en-CA" smtClean="0"/>
              <a:t>7</a:t>
            </a:fld>
            <a:endParaRPr lang="en-CA"/>
          </a:p>
        </p:txBody>
      </p:sp>
    </p:spTree>
    <p:extLst>
      <p:ext uri="{BB962C8B-B14F-4D97-AF65-F5344CB8AC3E}">
        <p14:creationId xmlns:p14="http://schemas.microsoft.com/office/powerpoint/2010/main" val="8720116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3D8C765F-FB1A-45FB-999E-FB6FCB9EFEB7}" type="slidenum">
              <a:rPr lang="en-CA" smtClean="0"/>
              <a:t>9</a:t>
            </a:fld>
            <a:endParaRPr lang="en-CA"/>
          </a:p>
        </p:txBody>
      </p:sp>
    </p:spTree>
    <p:extLst>
      <p:ext uri="{BB962C8B-B14F-4D97-AF65-F5344CB8AC3E}">
        <p14:creationId xmlns:p14="http://schemas.microsoft.com/office/powerpoint/2010/main" val="18295361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F7AFFB9B-9FB8-469E-96F9-4D32314110B6}" type="datetimeFigureOut">
              <a:rPr lang="en-US" smtClean="0"/>
              <a:t>11/21/2016</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45942949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ormAutofit/>
          </a:bodyPr>
          <a:lstStyle>
            <a:lvl1pPr>
              <a:defRPr sz="2400"/>
            </a:lvl1pPr>
            <a:lvl2pPr>
              <a:defRPr sz="2000"/>
            </a:lvl2pPr>
            <a:lvl3pPr>
              <a:defRPr sz="1800"/>
            </a:lvl3pPr>
            <a:lvl4pPr>
              <a:defRPr sz="1800"/>
            </a:lvl4pPr>
            <a:lvl5pPr>
              <a:defRPr sz="1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a:blip r:embed="rId2"/>
          <a:stretch>
            <a:fillRect/>
          </a:stretch>
        </p:blipFill>
        <p:spPr>
          <a:xfrm>
            <a:off x="11013743" y="5714196"/>
            <a:ext cx="827952" cy="819540"/>
          </a:xfrm>
          <a:prstGeom prst="rect">
            <a:avLst/>
          </a:prstGeom>
        </p:spPr>
      </p:pic>
    </p:spTree>
    <p:extLst>
      <p:ext uri="{BB962C8B-B14F-4D97-AF65-F5344CB8AC3E}">
        <p14:creationId xmlns:p14="http://schemas.microsoft.com/office/powerpoint/2010/main" val="26792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0F7F47CF-67C9-420C-80A5-E2069FF0C2DF}" type="datetimeFigureOut">
              <a:rPr lang="en-US" smtClean="0"/>
              <a:t>11/21/2016</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38596441"/>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E22DC73-F065-42F5-A9F2-D90B2E42A0B3}" type="datetimeFigureOut">
              <a:rPr lang="en-US" smtClean="0"/>
              <a:t>11/21/2016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14617781"/>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6BEA702-9B29-41CC-9BCC-3DF8A0D379FE}" type="datetimeFigureOut">
              <a:rPr lang="en-US" smtClean="0"/>
              <a:t>11/21/2016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56990186"/>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97649AC-CB8F-4FF1-9A34-5861C74DD0A7}" type="datetimeFigureOut">
              <a:rPr lang="en-US" smtClean="0"/>
              <a:t>11/21/2016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788486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C5CECA-2D3A-4680-9B49-752200DE467C}" type="datetimeFigureOut">
              <a:rPr lang="en-US" smtClean="0"/>
              <a:t>11/21/2016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04154256"/>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fld id="{50C3BFE2-83B7-4B0A-B9D3-AB28331082B3}" type="datetimeFigureOut">
              <a:rPr lang="en-US" smtClean="0"/>
              <a:t>11/21/2016</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6D22F896-40B5-4ADD-8801-0D06FADFA095}" type="slidenum">
              <a:rPr lang="en-US" smtClean="0"/>
              <a:t>‹#›</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206793759"/>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12EF78E3-FDA3-4D28-AAA2-0B81F349A39D}" type="datetimeFigureOut">
              <a:rPr lang="en-US" smtClean="0"/>
              <a:t>11/21/2016</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6D22F896-40B5-4ADD-8801-0D06FADFA095}" type="slidenum">
              <a:rPr lang="en-US" smtClean="0"/>
              <a:t>‹#›</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4470648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FF1211-4E0C-4AB3-B04F-585959BDAFE8}" type="datetimeFigureOut">
              <a:rPr lang="en-US" smtClean="0"/>
              <a:t>11/21/2016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707502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BDECAF-D3BE-4069-9C78-642ECCD01477}" type="datetimeFigureOut">
              <a:rPr lang="en-US" smtClean="0"/>
              <a:t>11/21/2016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730125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C35BB1C6-BF8F-4481-8AB2-603A1C8A906A}" type="datetimeFigureOut">
              <a:rPr lang="en-US" smtClean="0"/>
              <a:t>11/21/2016</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60921560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ccph.memberclicks.net/cbprcurriculum" TargetMode="External"/><Relationship Id="rId2" Type="http://schemas.openxmlformats.org/officeDocument/2006/relationships/hyperlink" Target="http://hivethicscbr.com/#documents" TargetMode="External"/><Relationship Id="rId1" Type="http://schemas.openxmlformats.org/officeDocument/2006/relationships/slideLayout" Target="../slideLayouts/slideLayout2.xml"/><Relationship Id="rId4" Type="http://schemas.openxmlformats.org/officeDocument/2006/relationships/hyperlink" Target="http://cocqsida.com/assets/files/Community-Based%20Research_brochure%20intervenant_web_janv%202013.pdf"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mailto:michael@share-sk.ca" TargetMode="External"/><Relationship Id="rId2" Type="http://schemas.openxmlformats.org/officeDocument/2006/relationships/hyperlink" Target="mailto:sugandhi@share-sk.ca" TargetMode="External"/><Relationship Id="rId1" Type="http://schemas.openxmlformats.org/officeDocument/2006/relationships/slideLayout" Target="../slideLayouts/slideLayout2.xml"/><Relationship Id="rId5" Type="http://schemas.openxmlformats.org/officeDocument/2006/relationships/hyperlink" Target="https://twitter.com/SK_HIV_Research" TargetMode="External"/><Relationship Id="rId4" Type="http://schemas.openxmlformats.org/officeDocument/2006/relationships/hyperlink" Target="http://www.share-sk.c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a:t>HIV and CBR in Saskatchewan</a:t>
            </a:r>
          </a:p>
        </p:txBody>
      </p:sp>
      <p:sp>
        <p:nvSpPr>
          <p:cNvPr id="3" name="Subtitle 2"/>
          <p:cNvSpPr>
            <a:spLocks noGrp="1"/>
          </p:cNvSpPr>
          <p:nvPr>
            <p:ph type="subTitle" idx="1"/>
          </p:nvPr>
        </p:nvSpPr>
        <p:spPr/>
        <p:txBody>
          <a:bodyPr>
            <a:normAutofit fontScale="85000" lnSpcReduction="20000"/>
          </a:bodyPr>
          <a:lstStyle/>
          <a:p>
            <a:r>
              <a:rPr lang="en-CA" dirty="0"/>
              <a:t>SK Education Series: 23 November 2016</a:t>
            </a:r>
          </a:p>
          <a:p>
            <a:r>
              <a:rPr lang="en-CA" dirty="0"/>
              <a:t>Sugandhi del Canto, SHARE</a:t>
            </a:r>
          </a:p>
        </p:txBody>
      </p:sp>
    </p:spTree>
    <p:extLst>
      <p:ext uri="{BB962C8B-B14F-4D97-AF65-F5344CB8AC3E}">
        <p14:creationId xmlns:p14="http://schemas.microsoft.com/office/powerpoint/2010/main" val="6060133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Overview of presentation</a:t>
            </a:r>
          </a:p>
        </p:txBody>
      </p:sp>
      <p:sp>
        <p:nvSpPr>
          <p:cNvPr id="3" name="Content Placeholder 2"/>
          <p:cNvSpPr>
            <a:spLocks noGrp="1"/>
          </p:cNvSpPr>
          <p:nvPr>
            <p:ph idx="1"/>
          </p:nvPr>
        </p:nvSpPr>
        <p:spPr/>
        <p:txBody>
          <a:bodyPr/>
          <a:lstStyle/>
          <a:p>
            <a:r>
              <a:rPr lang="en-CA" dirty="0"/>
              <a:t>Who is SHARE and what do we do?</a:t>
            </a:r>
          </a:p>
          <a:p>
            <a:r>
              <a:rPr lang="en-CA" dirty="0"/>
              <a:t>Quick review: What is Community-Based Research (CBR)?</a:t>
            </a:r>
          </a:p>
          <a:p>
            <a:r>
              <a:rPr lang="en-CA" dirty="0"/>
              <a:t>Why is CBR important in HIV research?</a:t>
            </a:r>
          </a:p>
          <a:p>
            <a:r>
              <a:rPr lang="en-CA" dirty="0"/>
              <a:t>Moving an idea into a funded project: What are the steps?</a:t>
            </a:r>
          </a:p>
          <a:p>
            <a:r>
              <a:rPr lang="en-CA" dirty="0"/>
              <a:t>SK examples: A tale of two grants</a:t>
            </a:r>
          </a:p>
          <a:p>
            <a:r>
              <a:rPr lang="en-CA" dirty="0"/>
              <a:t>A few lessons learned</a:t>
            </a:r>
          </a:p>
          <a:p>
            <a:pPr marL="0" indent="0">
              <a:buNone/>
            </a:pPr>
            <a:endParaRPr lang="en-CA" dirty="0"/>
          </a:p>
          <a:p>
            <a:endParaRPr lang="en-CA" dirty="0"/>
          </a:p>
          <a:p>
            <a:endParaRPr lang="en-CA" dirty="0"/>
          </a:p>
        </p:txBody>
      </p:sp>
    </p:spTree>
    <p:extLst>
      <p:ext uri="{BB962C8B-B14F-4D97-AF65-F5344CB8AC3E}">
        <p14:creationId xmlns:p14="http://schemas.microsoft.com/office/powerpoint/2010/main" val="8985007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Objectives</a:t>
            </a:r>
          </a:p>
        </p:txBody>
      </p:sp>
      <p:sp>
        <p:nvSpPr>
          <p:cNvPr id="3" name="Content Placeholder 2"/>
          <p:cNvSpPr>
            <a:spLocks noGrp="1"/>
          </p:cNvSpPr>
          <p:nvPr>
            <p:ph idx="1"/>
          </p:nvPr>
        </p:nvSpPr>
        <p:spPr/>
        <p:txBody>
          <a:bodyPr/>
          <a:lstStyle/>
          <a:p>
            <a:pPr marL="0" indent="0">
              <a:buNone/>
            </a:pPr>
            <a:r>
              <a:rPr lang="en-CA" dirty="0"/>
              <a:t>By the end of this presentation, participants will be able to:</a:t>
            </a:r>
          </a:p>
          <a:p>
            <a:pPr marL="0" indent="0">
              <a:buNone/>
            </a:pPr>
            <a:endParaRPr lang="en-CA" dirty="0"/>
          </a:p>
          <a:p>
            <a:pPr marL="457200" indent="-457200">
              <a:buFont typeface="+mj-lt"/>
              <a:buAutoNum type="arabicPeriod"/>
            </a:pPr>
            <a:r>
              <a:rPr lang="en-CA" dirty="0"/>
              <a:t>Name and describe the four principles of OCAP</a:t>
            </a:r>
          </a:p>
          <a:p>
            <a:pPr marL="457200" indent="-457200">
              <a:buFont typeface="+mj-lt"/>
              <a:buAutoNum type="arabicPeriod"/>
            </a:pPr>
            <a:r>
              <a:rPr lang="en-CA" dirty="0"/>
              <a:t>Identify at least two funding sources for HIV CBR projects in SK</a:t>
            </a:r>
          </a:p>
          <a:p>
            <a:pPr marL="457200" indent="-457200">
              <a:buFont typeface="+mj-lt"/>
              <a:buAutoNum type="arabicPeriod"/>
            </a:pPr>
            <a:r>
              <a:rPr lang="en-CA" dirty="0"/>
              <a:t>Describe a process for engaging with communities to shape CBR</a:t>
            </a:r>
          </a:p>
          <a:p>
            <a:pPr marL="457200" indent="-457200">
              <a:buFont typeface="+mj-lt"/>
              <a:buAutoNum type="arabicPeriod"/>
            </a:pPr>
            <a:endParaRPr lang="en-CA" dirty="0"/>
          </a:p>
          <a:p>
            <a:pPr marL="457200" indent="-457200">
              <a:buFont typeface="+mj-lt"/>
              <a:buAutoNum type="arabicPeriod"/>
            </a:pPr>
            <a:endParaRPr lang="en-CA" dirty="0"/>
          </a:p>
        </p:txBody>
      </p:sp>
    </p:spTree>
    <p:extLst>
      <p:ext uri="{BB962C8B-B14F-4D97-AF65-F5344CB8AC3E}">
        <p14:creationId xmlns:p14="http://schemas.microsoft.com/office/powerpoint/2010/main" val="25215977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What is share?</a:t>
            </a:r>
          </a:p>
        </p:txBody>
      </p:sp>
      <p:sp>
        <p:nvSpPr>
          <p:cNvPr id="3" name="Text Placeholder 2"/>
          <p:cNvSpPr>
            <a:spLocks noGrp="1"/>
          </p:cNvSpPr>
          <p:nvPr>
            <p:ph type="body" idx="1"/>
          </p:nvPr>
        </p:nvSpPr>
        <p:spPr/>
        <p:txBody>
          <a:bodyPr/>
          <a:lstStyle/>
          <a:p>
            <a:r>
              <a:rPr lang="en-CA" dirty="0"/>
              <a:t>Saskatchewan HIV/AIDS Research Endeavour</a:t>
            </a:r>
          </a:p>
        </p:txBody>
      </p:sp>
    </p:spTree>
    <p:extLst>
      <p:ext uri="{BB962C8B-B14F-4D97-AF65-F5344CB8AC3E}">
        <p14:creationId xmlns:p14="http://schemas.microsoft.com/office/powerpoint/2010/main" val="31390808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stretch>
            <a:fillRect/>
          </a:stretch>
        </p:blipFill>
        <p:spPr>
          <a:xfrm>
            <a:off x="9834596" y="3462176"/>
            <a:ext cx="1046302" cy="1573763"/>
          </a:xfrm>
        </p:spPr>
      </p:pic>
      <p:sp>
        <p:nvSpPr>
          <p:cNvPr id="6" name="TextBox 5"/>
          <p:cNvSpPr txBox="1"/>
          <p:nvPr/>
        </p:nvSpPr>
        <p:spPr>
          <a:xfrm>
            <a:off x="625151" y="504880"/>
            <a:ext cx="6354147" cy="6186309"/>
          </a:xfrm>
          <a:prstGeom prst="rect">
            <a:avLst/>
          </a:prstGeom>
          <a:noFill/>
        </p:spPr>
        <p:txBody>
          <a:bodyPr wrap="square" rtlCol="0">
            <a:spAutoFit/>
          </a:bodyPr>
          <a:lstStyle/>
          <a:p>
            <a:r>
              <a:rPr lang="en-CA" sz="2800" dirty="0"/>
              <a:t>Who is SHARE?</a:t>
            </a:r>
          </a:p>
          <a:p>
            <a:endParaRPr lang="en-CA" sz="2800" dirty="0"/>
          </a:p>
          <a:p>
            <a:r>
              <a:rPr lang="en-CA" sz="2400" i="1" dirty="0"/>
              <a:t>SHARE is a research initiative organized by clinicians and researchers who are invested in building a better response to the HIV epidemic in Saskatchewan.</a:t>
            </a:r>
          </a:p>
          <a:p>
            <a:pPr algn="r"/>
            <a:r>
              <a:rPr lang="en-CA" sz="2400" dirty="0"/>
              <a:t>-www.share-sk.ca</a:t>
            </a:r>
          </a:p>
          <a:p>
            <a:endParaRPr lang="en-CA" sz="2000" dirty="0"/>
          </a:p>
          <a:p>
            <a:r>
              <a:rPr lang="en-CA" sz="2000" u="sng" dirty="0"/>
              <a:t>Staff</a:t>
            </a:r>
            <a:endParaRPr lang="en-CA" sz="2000" dirty="0"/>
          </a:p>
          <a:p>
            <a:r>
              <a:rPr lang="en-CA" sz="2000" dirty="0"/>
              <a:t>Sugandhi and Michael</a:t>
            </a:r>
          </a:p>
          <a:p>
            <a:endParaRPr lang="en-CA" sz="2000" dirty="0"/>
          </a:p>
          <a:p>
            <a:r>
              <a:rPr lang="en-CA" sz="2000" u="sng" dirty="0"/>
              <a:t>Academic co-leads</a:t>
            </a:r>
            <a:endParaRPr lang="en-CA" sz="2000" dirty="0"/>
          </a:p>
          <a:p>
            <a:pPr marL="285750" indent="-285750">
              <a:buFont typeface="Arial" panose="020B0604020202020204" pitchFamily="34" charset="0"/>
              <a:buChar char="•"/>
            </a:pPr>
            <a:r>
              <a:rPr lang="en-CA" sz="2000" dirty="0"/>
              <a:t>Dr. Stephen Sanche</a:t>
            </a:r>
          </a:p>
          <a:p>
            <a:pPr marL="285750" indent="-285750">
              <a:buFont typeface="Arial" panose="020B0604020202020204" pitchFamily="34" charset="0"/>
              <a:buChar char="•"/>
            </a:pPr>
            <a:r>
              <a:rPr lang="en-CA" sz="2000" dirty="0"/>
              <a:t>Dr. Kali Gartner</a:t>
            </a:r>
          </a:p>
          <a:p>
            <a:pPr marL="285750" indent="-285750">
              <a:buFont typeface="Arial" panose="020B0604020202020204" pitchFamily="34" charset="0"/>
              <a:buChar char="•"/>
            </a:pPr>
            <a:r>
              <a:rPr lang="en-CA" sz="2000" dirty="0"/>
              <a:t>Dr. Ryan Meili</a:t>
            </a:r>
          </a:p>
          <a:p>
            <a:pPr marL="285750" indent="-285750">
              <a:buFont typeface="Arial" panose="020B0604020202020204" pitchFamily="34" charset="0"/>
              <a:buChar char="•"/>
            </a:pPr>
            <a:r>
              <a:rPr lang="en-CA" sz="2000" dirty="0"/>
              <a:t>Dr. Kris Stewart</a:t>
            </a:r>
          </a:p>
          <a:p>
            <a:pPr marL="285750" indent="-285750">
              <a:buFont typeface="Arial" panose="020B0604020202020204" pitchFamily="34" charset="0"/>
              <a:buChar char="•"/>
            </a:pPr>
            <a:endParaRPr lang="en-CA" sz="2000" dirty="0"/>
          </a:p>
          <a:p>
            <a:pPr marL="285750" indent="-285750">
              <a:buFont typeface="Arial" panose="020B0604020202020204" pitchFamily="34" charset="0"/>
              <a:buChar char="•"/>
            </a:pPr>
            <a:endParaRPr lang="en-CA" sz="2000" dirty="0"/>
          </a:p>
        </p:txBody>
      </p:sp>
      <p:pic>
        <p:nvPicPr>
          <p:cNvPr id="7" name="Picture 6"/>
          <p:cNvPicPr>
            <a:picLocks noChangeAspect="1"/>
          </p:cNvPicPr>
          <p:nvPr/>
        </p:nvPicPr>
        <p:blipFill>
          <a:blip r:embed="rId4"/>
          <a:stretch>
            <a:fillRect/>
          </a:stretch>
        </p:blipFill>
        <p:spPr>
          <a:xfrm>
            <a:off x="9794735" y="607894"/>
            <a:ext cx="1619714" cy="1343994"/>
          </a:xfrm>
          <a:prstGeom prst="rect">
            <a:avLst/>
          </a:prstGeom>
        </p:spPr>
      </p:pic>
      <p:sp>
        <p:nvSpPr>
          <p:cNvPr id="2" name="TextBox 1"/>
          <p:cNvSpPr txBox="1"/>
          <p:nvPr/>
        </p:nvSpPr>
        <p:spPr>
          <a:xfrm>
            <a:off x="9794735" y="1951888"/>
            <a:ext cx="1953208" cy="1200329"/>
          </a:xfrm>
          <a:prstGeom prst="rect">
            <a:avLst/>
          </a:prstGeom>
          <a:noFill/>
        </p:spPr>
        <p:txBody>
          <a:bodyPr wrap="square" rtlCol="0">
            <a:spAutoFit/>
          </a:bodyPr>
          <a:lstStyle/>
          <a:p>
            <a:r>
              <a:rPr lang="en-CA" dirty="0"/>
              <a:t>Sugandhi del Canto, Executive Director</a:t>
            </a:r>
          </a:p>
        </p:txBody>
      </p:sp>
      <p:sp>
        <p:nvSpPr>
          <p:cNvPr id="3" name="TextBox 2"/>
          <p:cNvSpPr txBox="1"/>
          <p:nvPr/>
        </p:nvSpPr>
        <p:spPr>
          <a:xfrm>
            <a:off x="9713870" y="5063388"/>
            <a:ext cx="2034073" cy="923330"/>
          </a:xfrm>
          <a:prstGeom prst="rect">
            <a:avLst/>
          </a:prstGeom>
          <a:noFill/>
        </p:spPr>
        <p:txBody>
          <a:bodyPr wrap="square" rtlCol="0">
            <a:spAutoFit/>
          </a:bodyPr>
          <a:lstStyle/>
          <a:p>
            <a:r>
              <a:rPr lang="en-CA" dirty="0"/>
              <a:t>Michael Quennell, </a:t>
            </a:r>
          </a:p>
          <a:p>
            <a:r>
              <a:rPr lang="en-CA" dirty="0"/>
              <a:t>CBR Associate</a:t>
            </a:r>
          </a:p>
        </p:txBody>
      </p:sp>
    </p:spTree>
    <p:extLst>
      <p:ext uri="{BB962C8B-B14F-4D97-AF65-F5344CB8AC3E}">
        <p14:creationId xmlns:p14="http://schemas.microsoft.com/office/powerpoint/2010/main" val="9087711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What does SHARE do?</a:t>
            </a:r>
          </a:p>
        </p:txBody>
      </p:sp>
      <p:sp>
        <p:nvSpPr>
          <p:cNvPr id="3" name="Content Placeholder 2"/>
          <p:cNvSpPr>
            <a:spLocks noGrp="1"/>
          </p:cNvSpPr>
          <p:nvPr>
            <p:ph idx="1"/>
          </p:nvPr>
        </p:nvSpPr>
        <p:spPr/>
        <p:txBody>
          <a:bodyPr>
            <a:normAutofit fontScale="92500" lnSpcReduction="10000"/>
          </a:bodyPr>
          <a:lstStyle/>
          <a:p>
            <a:pPr marL="0" indent="0">
              <a:buNone/>
            </a:pPr>
            <a:r>
              <a:rPr lang="en-CA" dirty="0"/>
              <a:t>SHARE supports and creates research in 4 key areas: </a:t>
            </a:r>
          </a:p>
          <a:p>
            <a:pPr marL="0" indent="0">
              <a:buNone/>
            </a:pPr>
            <a:endParaRPr lang="en-CA" dirty="0"/>
          </a:p>
          <a:p>
            <a:r>
              <a:rPr lang="en-CA" dirty="0"/>
              <a:t>Community based research</a:t>
            </a:r>
          </a:p>
          <a:p>
            <a:r>
              <a:rPr lang="en-CA" dirty="0"/>
              <a:t>Clinical research</a:t>
            </a:r>
          </a:p>
          <a:p>
            <a:r>
              <a:rPr lang="en-CA" dirty="0"/>
              <a:t>Basic science research</a:t>
            </a:r>
          </a:p>
          <a:p>
            <a:r>
              <a:rPr lang="en-CA" dirty="0"/>
              <a:t>Population health/epidemiology research </a:t>
            </a:r>
          </a:p>
          <a:p>
            <a:pPr marL="0" indent="0">
              <a:buNone/>
            </a:pPr>
            <a:endParaRPr lang="en-CA" dirty="0"/>
          </a:p>
          <a:p>
            <a:pPr marL="0" indent="0">
              <a:buNone/>
            </a:pPr>
            <a:r>
              <a:rPr lang="en-CA" dirty="0"/>
              <a:t>SHARE provides guidance and support to other researchers pursuing projects in HIV/AIDS along with creating novel projects executed by the core SHARE team.</a:t>
            </a:r>
            <a:endParaRPr lang="en-CA" dirty="0"/>
          </a:p>
        </p:txBody>
      </p:sp>
    </p:spTree>
    <p:extLst>
      <p:ext uri="{BB962C8B-B14F-4D97-AF65-F5344CB8AC3E}">
        <p14:creationId xmlns:p14="http://schemas.microsoft.com/office/powerpoint/2010/main" val="13188104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Who does SHARE work with?</a:t>
            </a:r>
          </a:p>
        </p:txBody>
      </p:sp>
      <p:sp>
        <p:nvSpPr>
          <p:cNvPr id="3" name="Content Placeholder 2"/>
          <p:cNvSpPr>
            <a:spLocks noGrp="1"/>
          </p:cNvSpPr>
          <p:nvPr>
            <p:ph idx="1"/>
          </p:nvPr>
        </p:nvSpPr>
        <p:spPr/>
        <p:txBody>
          <a:bodyPr/>
          <a:lstStyle/>
          <a:p>
            <a:r>
              <a:rPr lang="en-CA" dirty="0"/>
              <a:t>Local, provincial and national partners</a:t>
            </a:r>
          </a:p>
          <a:p>
            <a:endParaRPr lang="en-CA" dirty="0"/>
          </a:p>
          <a:p>
            <a:r>
              <a:rPr lang="en-CA" dirty="0"/>
              <a:t>Service providers</a:t>
            </a:r>
          </a:p>
          <a:p>
            <a:r>
              <a:rPr lang="en-CA" dirty="0"/>
              <a:t>Health care professionals</a:t>
            </a:r>
          </a:p>
          <a:p>
            <a:r>
              <a:rPr lang="en-CA" dirty="0"/>
              <a:t>Researchers</a:t>
            </a:r>
          </a:p>
          <a:p>
            <a:r>
              <a:rPr lang="en-CA" dirty="0"/>
              <a:t>People living with HIV</a:t>
            </a:r>
          </a:p>
          <a:p>
            <a:r>
              <a:rPr lang="en-CA" dirty="0"/>
              <a:t>Community-based organizations</a:t>
            </a:r>
          </a:p>
          <a:p>
            <a:r>
              <a:rPr lang="en-CA" dirty="0"/>
              <a:t>Academics</a:t>
            </a:r>
          </a:p>
          <a:p>
            <a:endParaRPr lang="en-CA" dirty="0"/>
          </a:p>
        </p:txBody>
      </p:sp>
    </p:spTree>
    <p:extLst>
      <p:ext uri="{BB962C8B-B14F-4D97-AF65-F5344CB8AC3E}">
        <p14:creationId xmlns:p14="http://schemas.microsoft.com/office/powerpoint/2010/main" val="22709758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What is </a:t>
            </a:r>
            <a:r>
              <a:rPr lang="en-CA" dirty="0" err="1"/>
              <a:t>cbr</a:t>
            </a:r>
            <a:r>
              <a:rPr lang="en-CA" dirty="0"/>
              <a:t>?</a:t>
            </a:r>
          </a:p>
        </p:txBody>
      </p:sp>
      <p:sp>
        <p:nvSpPr>
          <p:cNvPr id="3" name="Text Placeholder 2"/>
          <p:cNvSpPr>
            <a:spLocks noGrp="1"/>
          </p:cNvSpPr>
          <p:nvPr>
            <p:ph type="body" idx="1"/>
          </p:nvPr>
        </p:nvSpPr>
        <p:spPr/>
        <p:txBody>
          <a:bodyPr/>
          <a:lstStyle/>
          <a:p>
            <a:r>
              <a:rPr lang="en-CA" dirty="0"/>
              <a:t>Community-based Research</a:t>
            </a:r>
          </a:p>
        </p:txBody>
      </p:sp>
    </p:spTree>
    <p:extLst>
      <p:ext uri="{BB962C8B-B14F-4D97-AF65-F5344CB8AC3E}">
        <p14:creationId xmlns:p14="http://schemas.microsoft.com/office/powerpoint/2010/main" val="16534477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OCAP principles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35671508"/>
              </p:ext>
            </p:extLst>
          </p:nvPr>
        </p:nvGraphicFramePr>
        <p:xfrm>
          <a:off x="1066800" y="2103438"/>
          <a:ext cx="10058400" cy="39322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785124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Why is CBR important to HIV work?</a:t>
            </a:r>
          </a:p>
        </p:txBody>
      </p:sp>
      <p:sp>
        <p:nvSpPr>
          <p:cNvPr id="3" name="Content Placeholder 2"/>
          <p:cNvSpPr>
            <a:spLocks noGrp="1"/>
          </p:cNvSpPr>
          <p:nvPr>
            <p:ph idx="1"/>
          </p:nvPr>
        </p:nvSpPr>
        <p:spPr>
          <a:xfrm>
            <a:off x="1066800" y="2103120"/>
            <a:ext cx="4942114" cy="3931920"/>
          </a:xfrm>
        </p:spPr>
        <p:txBody>
          <a:bodyPr/>
          <a:lstStyle/>
          <a:p>
            <a:r>
              <a:rPr lang="en-CA" dirty="0"/>
              <a:t>Capacity- and skills-building opportunities</a:t>
            </a:r>
          </a:p>
          <a:p>
            <a:r>
              <a:rPr lang="en-CA" dirty="0"/>
              <a:t>Facilitates knowledge to action</a:t>
            </a:r>
          </a:p>
          <a:p>
            <a:r>
              <a:rPr lang="en-CA" dirty="0"/>
              <a:t>Answers questions “from the ground up”</a:t>
            </a:r>
          </a:p>
          <a:p>
            <a:r>
              <a:rPr lang="en-CA" dirty="0"/>
              <a:t>Addresses systemic power imbalances</a:t>
            </a:r>
          </a:p>
          <a:p>
            <a:endParaRPr lang="en-CA" dirty="0"/>
          </a:p>
        </p:txBody>
      </p:sp>
      <p:pic>
        <p:nvPicPr>
          <p:cNvPr id="4" name="Picture 3"/>
          <p:cNvPicPr>
            <a:picLocks noChangeAspect="1"/>
          </p:cNvPicPr>
          <p:nvPr/>
        </p:nvPicPr>
        <p:blipFill>
          <a:blip r:embed="rId2"/>
          <a:stretch>
            <a:fillRect/>
          </a:stretch>
        </p:blipFill>
        <p:spPr>
          <a:xfrm>
            <a:off x="7987003" y="2014194"/>
            <a:ext cx="2799183" cy="2761860"/>
          </a:xfrm>
          <a:prstGeom prst="rect">
            <a:avLst/>
          </a:prstGeom>
        </p:spPr>
      </p:pic>
      <p:sp>
        <p:nvSpPr>
          <p:cNvPr id="5" name="TextBox 4"/>
          <p:cNvSpPr txBox="1"/>
          <p:nvPr/>
        </p:nvSpPr>
        <p:spPr>
          <a:xfrm>
            <a:off x="7987003" y="4776054"/>
            <a:ext cx="3748963" cy="369332"/>
          </a:xfrm>
          <a:prstGeom prst="rect">
            <a:avLst/>
          </a:prstGeom>
          <a:noFill/>
        </p:spPr>
        <p:txBody>
          <a:bodyPr wrap="square" rtlCol="0">
            <a:spAutoFit/>
          </a:bodyPr>
          <a:lstStyle/>
          <a:p>
            <a:r>
              <a:rPr lang="en-CA" dirty="0"/>
              <a:t>http://caan.ca/aha-centre/</a:t>
            </a:r>
            <a:endParaRPr lang="en-CA" dirty="0"/>
          </a:p>
        </p:txBody>
      </p:sp>
    </p:spTree>
    <p:extLst>
      <p:ext uri="{BB962C8B-B14F-4D97-AF65-F5344CB8AC3E}">
        <p14:creationId xmlns:p14="http://schemas.microsoft.com/office/powerpoint/2010/main" val="17760935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 few CBR resources</a:t>
            </a:r>
          </a:p>
        </p:txBody>
      </p:sp>
      <p:sp>
        <p:nvSpPr>
          <p:cNvPr id="3" name="Content Placeholder 2"/>
          <p:cNvSpPr>
            <a:spLocks noGrp="1"/>
          </p:cNvSpPr>
          <p:nvPr>
            <p:ph idx="1"/>
          </p:nvPr>
        </p:nvSpPr>
        <p:spPr/>
        <p:txBody>
          <a:bodyPr/>
          <a:lstStyle/>
          <a:p>
            <a:r>
              <a:rPr lang="en-CA" u="sng" dirty="0">
                <a:hlinkClick r:id="rId2"/>
              </a:rPr>
              <a:t>10 evidence-based fact sheets on designing HIV CBR projects</a:t>
            </a:r>
            <a:endParaRPr lang="en-CA" u="sng" dirty="0"/>
          </a:p>
          <a:p>
            <a:endParaRPr lang="en-CA" u="sng" dirty="0"/>
          </a:p>
          <a:p>
            <a:r>
              <a:rPr lang="en-CA" u="sng" dirty="0">
                <a:hlinkClick r:id="rId3"/>
              </a:rPr>
              <a:t>Developing CBR: A Skills-building curriculum</a:t>
            </a:r>
            <a:endParaRPr lang="en-CA" u="sng" dirty="0"/>
          </a:p>
          <a:p>
            <a:endParaRPr lang="en-CA" u="sng" dirty="0"/>
          </a:p>
          <a:p>
            <a:r>
              <a:rPr lang="en-CA" u="sng" dirty="0">
                <a:hlinkClick r:id="rId4"/>
              </a:rPr>
              <a:t>CBR brochure for Community-Based Organizations</a:t>
            </a:r>
            <a:endParaRPr lang="en-CA" dirty="0"/>
          </a:p>
          <a:p>
            <a:endParaRPr lang="en-CA" dirty="0"/>
          </a:p>
        </p:txBody>
      </p:sp>
    </p:spTree>
    <p:extLst>
      <p:ext uri="{BB962C8B-B14F-4D97-AF65-F5344CB8AC3E}">
        <p14:creationId xmlns:p14="http://schemas.microsoft.com/office/powerpoint/2010/main" val="3872065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Moving from idea to action</a:t>
            </a:r>
          </a:p>
        </p:txBody>
      </p:sp>
      <p:sp>
        <p:nvSpPr>
          <p:cNvPr id="3" name="Text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14543684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Stages of work</a:t>
            </a:r>
          </a:p>
        </p:txBody>
      </p:sp>
      <p:sp>
        <p:nvSpPr>
          <p:cNvPr id="3" name="Content Placeholder 2"/>
          <p:cNvSpPr>
            <a:spLocks noGrp="1"/>
          </p:cNvSpPr>
          <p:nvPr>
            <p:ph idx="1"/>
          </p:nvPr>
        </p:nvSpPr>
        <p:spPr/>
        <p:txBody>
          <a:bodyPr>
            <a:normAutofit/>
          </a:bodyPr>
          <a:lstStyle/>
          <a:p>
            <a:pPr marL="0" indent="0">
              <a:buNone/>
            </a:pPr>
            <a:endParaRPr lang="en-CA" b="1" dirty="0"/>
          </a:p>
          <a:p>
            <a:pPr marL="457200" indent="-457200">
              <a:buFont typeface="+mj-lt"/>
              <a:buAutoNum type="arabicPeriod"/>
            </a:pPr>
            <a:r>
              <a:rPr lang="en-CA" dirty="0"/>
              <a:t>Define the research question</a:t>
            </a:r>
          </a:p>
          <a:p>
            <a:pPr marL="457200" indent="-457200">
              <a:buFont typeface="+mj-lt"/>
              <a:buAutoNum type="arabicPeriod"/>
            </a:pPr>
            <a:r>
              <a:rPr lang="en-CA" dirty="0"/>
              <a:t>Assemble the team</a:t>
            </a:r>
          </a:p>
          <a:p>
            <a:pPr marL="457200" indent="-457200">
              <a:buFont typeface="+mj-lt"/>
              <a:buAutoNum type="arabicPeriod"/>
            </a:pPr>
            <a:r>
              <a:rPr lang="en-CA" dirty="0"/>
              <a:t>Identify funding sources</a:t>
            </a:r>
          </a:p>
          <a:p>
            <a:pPr marL="457200" indent="-457200">
              <a:buFont typeface="+mj-lt"/>
              <a:buAutoNum type="arabicPeriod"/>
            </a:pPr>
            <a:r>
              <a:rPr lang="en-CA" dirty="0"/>
              <a:t>Develop a grant</a:t>
            </a:r>
          </a:p>
          <a:p>
            <a:pPr marL="457200" indent="-457200">
              <a:buFont typeface="+mj-lt"/>
              <a:buAutoNum type="arabicPeriod"/>
            </a:pPr>
            <a:r>
              <a:rPr lang="en-CA" dirty="0"/>
              <a:t>Hope for funding</a:t>
            </a:r>
          </a:p>
          <a:p>
            <a:pPr lvl="2">
              <a:buFont typeface="Arial" panose="020B0604020202020204" pitchFamily="34" charset="0"/>
              <a:buChar char="•"/>
            </a:pPr>
            <a:endParaRPr lang="en-CA" dirty="0"/>
          </a:p>
          <a:p>
            <a:pPr marL="0" indent="0">
              <a:buNone/>
            </a:pPr>
            <a:r>
              <a:rPr lang="en-CA" b="1" dirty="0"/>
              <a:t>Don’t be fooled by the numbered list – CBR is never linear!</a:t>
            </a:r>
            <a:endParaRPr lang="en-CA" dirty="0"/>
          </a:p>
          <a:p>
            <a:pPr marL="0" indent="0">
              <a:buNone/>
            </a:pPr>
            <a:endParaRPr lang="en-CA" dirty="0"/>
          </a:p>
          <a:p>
            <a:pPr marL="457200" indent="-457200">
              <a:buFont typeface="+mj-lt"/>
              <a:buAutoNum type="arabicPeriod"/>
            </a:pPr>
            <a:endParaRPr lang="en-CA" dirty="0"/>
          </a:p>
        </p:txBody>
      </p:sp>
    </p:spTree>
    <p:extLst>
      <p:ext uri="{BB962C8B-B14F-4D97-AF65-F5344CB8AC3E}">
        <p14:creationId xmlns:p14="http://schemas.microsoft.com/office/powerpoint/2010/main" val="9510703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Defining the research question</a:t>
            </a:r>
          </a:p>
        </p:txBody>
      </p:sp>
      <p:sp>
        <p:nvSpPr>
          <p:cNvPr id="3" name="Content Placeholder 2"/>
          <p:cNvSpPr>
            <a:spLocks noGrp="1"/>
          </p:cNvSpPr>
          <p:nvPr>
            <p:ph idx="1"/>
          </p:nvPr>
        </p:nvSpPr>
        <p:spPr/>
        <p:txBody>
          <a:bodyPr/>
          <a:lstStyle/>
          <a:p>
            <a:pPr lvl="0"/>
            <a:r>
              <a:rPr lang="en-CA" dirty="0"/>
              <a:t>What is the issue we want to address? </a:t>
            </a:r>
          </a:p>
          <a:p>
            <a:pPr lvl="1"/>
            <a:r>
              <a:rPr lang="en-CA" dirty="0"/>
              <a:t>Is CBR appropriate?</a:t>
            </a:r>
          </a:p>
          <a:p>
            <a:pPr lvl="0"/>
            <a:endParaRPr lang="en-CA" dirty="0"/>
          </a:p>
          <a:p>
            <a:pPr lvl="0"/>
            <a:r>
              <a:rPr lang="en-CA" dirty="0"/>
              <a:t>What questions can we ask to address that issue?</a:t>
            </a:r>
          </a:p>
          <a:p>
            <a:pPr lvl="0"/>
            <a:endParaRPr lang="en-CA" dirty="0"/>
          </a:p>
          <a:p>
            <a:pPr lvl="0"/>
            <a:r>
              <a:rPr lang="en-CA" dirty="0"/>
              <a:t>Who is affected by this issue? How do THEY want to address it?</a:t>
            </a:r>
          </a:p>
          <a:p>
            <a:endParaRPr lang="en-CA" dirty="0"/>
          </a:p>
        </p:txBody>
      </p:sp>
    </p:spTree>
    <p:extLst>
      <p:ext uri="{BB962C8B-B14F-4D97-AF65-F5344CB8AC3E}">
        <p14:creationId xmlns:p14="http://schemas.microsoft.com/office/powerpoint/2010/main" val="13965590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Assembling the team</a:t>
            </a:r>
          </a:p>
        </p:txBody>
      </p:sp>
      <p:sp>
        <p:nvSpPr>
          <p:cNvPr id="3" name="Content Placeholder 2"/>
          <p:cNvSpPr>
            <a:spLocks noGrp="1"/>
          </p:cNvSpPr>
          <p:nvPr>
            <p:ph idx="1"/>
          </p:nvPr>
        </p:nvSpPr>
        <p:spPr/>
        <p:txBody>
          <a:bodyPr/>
          <a:lstStyle/>
          <a:p>
            <a:r>
              <a:rPr lang="en-CA" dirty="0"/>
              <a:t>Identify and select partners</a:t>
            </a:r>
          </a:p>
          <a:p>
            <a:pPr lvl="1"/>
            <a:r>
              <a:rPr lang="en-CA" dirty="0"/>
              <a:t>Find the natural leaders</a:t>
            </a:r>
          </a:p>
          <a:p>
            <a:pPr lvl="1"/>
            <a:endParaRPr lang="en-CA" dirty="0"/>
          </a:p>
          <a:p>
            <a:r>
              <a:rPr lang="en-CA" dirty="0"/>
              <a:t>Honour lived experience (and compensate accordingly)</a:t>
            </a:r>
          </a:p>
          <a:p>
            <a:endParaRPr lang="en-CA" dirty="0"/>
          </a:p>
          <a:p>
            <a:r>
              <a:rPr lang="en-CA" dirty="0"/>
              <a:t>Establish and maintain trust</a:t>
            </a:r>
          </a:p>
          <a:p>
            <a:endParaRPr lang="en-CA" dirty="0"/>
          </a:p>
          <a:p>
            <a:r>
              <a:rPr lang="en-CA" dirty="0"/>
              <a:t>Be transparent in communications</a:t>
            </a:r>
          </a:p>
          <a:p>
            <a:endParaRPr lang="en-CA" dirty="0"/>
          </a:p>
        </p:txBody>
      </p:sp>
    </p:spTree>
    <p:extLst>
      <p:ext uri="{BB962C8B-B14F-4D97-AF65-F5344CB8AC3E}">
        <p14:creationId xmlns:p14="http://schemas.microsoft.com/office/powerpoint/2010/main" val="6852740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Identifying funding</a:t>
            </a:r>
          </a:p>
        </p:txBody>
      </p:sp>
      <p:sp>
        <p:nvSpPr>
          <p:cNvPr id="3" name="Content Placeholder 2"/>
          <p:cNvSpPr>
            <a:spLocks noGrp="1"/>
          </p:cNvSpPr>
          <p:nvPr>
            <p:ph idx="1"/>
          </p:nvPr>
        </p:nvSpPr>
        <p:spPr/>
        <p:txBody>
          <a:bodyPr/>
          <a:lstStyle/>
          <a:p>
            <a:pPr marL="0" indent="0">
              <a:buNone/>
            </a:pPr>
            <a:r>
              <a:rPr lang="en-CA" dirty="0"/>
              <a:t>Develop a research proposal in response to a specific funding call</a:t>
            </a:r>
          </a:p>
          <a:p>
            <a:endParaRPr lang="en-CA" dirty="0"/>
          </a:p>
          <a:p>
            <a:pPr marL="0" indent="0">
              <a:buNone/>
            </a:pPr>
            <a:r>
              <a:rPr lang="en-CA" dirty="0"/>
              <a:t>OR</a:t>
            </a:r>
          </a:p>
          <a:p>
            <a:pPr marL="0" indent="0">
              <a:buNone/>
            </a:pPr>
            <a:endParaRPr lang="en-CA" dirty="0"/>
          </a:p>
          <a:p>
            <a:pPr marL="0" indent="0">
              <a:buNone/>
            </a:pPr>
            <a:r>
              <a:rPr lang="en-CA" dirty="0"/>
              <a:t>Seek funding to suit your research study</a:t>
            </a:r>
          </a:p>
        </p:txBody>
      </p:sp>
    </p:spTree>
    <p:extLst>
      <p:ext uri="{BB962C8B-B14F-4D97-AF65-F5344CB8AC3E}">
        <p14:creationId xmlns:p14="http://schemas.microsoft.com/office/powerpoint/2010/main" val="33896773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Developing a Grant</a:t>
            </a:r>
          </a:p>
        </p:txBody>
      </p:sp>
      <p:sp>
        <p:nvSpPr>
          <p:cNvPr id="3" name="Content Placeholder 2"/>
          <p:cNvSpPr>
            <a:spLocks noGrp="1"/>
          </p:cNvSpPr>
          <p:nvPr>
            <p:ph idx="1"/>
          </p:nvPr>
        </p:nvSpPr>
        <p:spPr/>
        <p:txBody>
          <a:bodyPr/>
          <a:lstStyle/>
          <a:p>
            <a:r>
              <a:rPr lang="en-CA" dirty="0"/>
              <a:t>Know the criteria</a:t>
            </a:r>
          </a:p>
          <a:p>
            <a:endParaRPr lang="en-CA" dirty="0"/>
          </a:p>
          <a:p>
            <a:r>
              <a:rPr lang="en-CA" dirty="0"/>
              <a:t>Develop a work plan and assign roles</a:t>
            </a:r>
          </a:p>
          <a:p>
            <a:endParaRPr lang="en-CA" dirty="0"/>
          </a:p>
          <a:p>
            <a:r>
              <a:rPr lang="en-CA" dirty="0"/>
              <a:t>Set timelines (milestones)</a:t>
            </a:r>
          </a:p>
          <a:p>
            <a:endParaRPr lang="en-CA" dirty="0"/>
          </a:p>
          <a:p>
            <a:r>
              <a:rPr lang="en-CA" dirty="0"/>
              <a:t>Find a good editor</a:t>
            </a:r>
          </a:p>
          <a:p>
            <a:endParaRPr lang="en-CA" dirty="0"/>
          </a:p>
        </p:txBody>
      </p:sp>
    </p:spTree>
    <p:extLst>
      <p:ext uri="{BB962C8B-B14F-4D97-AF65-F5344CB8AC3E}">
        <p14:creationId xmlns:p14="http://schemas.microsoft.com/office/powerpoint/2010/main" val="20067499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Hoping for funding</a:t>
            </a:r>
          </a:p>
        </p:txBody>
      </p:sp>
      <p:sp>
        <p:nvSpPr>
          <p:cNvPr id="3" name="Content Placeholder 2"/>
          <p:cNvSpPr>
            <a:spLocks noGrp="1"/>
          </p:cNvSpPr>
          <p:nvPr>
            <p:ph idx="1"/>
          </p:nvPr>
        </p:nvSpPr>
        <p:spPr/>
        <p:txBody>
          <a:bodyPr/>
          <a:lstStyle/>
          <a:p>
            <a:pPr marL="0" indent="0">
              <a:buNone/>
            </a:pPr>
            <a:r>
              <a:rPr lang="en-CA" dirty="0"/>
              <a:t>You got funded! Congratulations!</a:t>
            </a:r>
          </a:p>
          <a:p>
            <a:pPr marL="731520" lvl="1" indent="-457200">
              <a:buFont typeface="+mj-lt"/>
              <a:buAutoNum type="arabicPeriod"/>
            </a:pPr>
            <a:r>
              <a:rPr lang="en-CA" dirty="0"/>
              <a:t>Notify partners – be certain they still want to go ahead with study</a:t>
            </a:r>
          </a:p>
          <a:p>
            <a:pPr marL="731520" lvl="1" indent="-457200">
              <a:buFont typeface="+mj-lt"/>
              <a:buAutoNum type="arabicPeriod"/>
            </a:pPr>
            <a:r>
              <a:rPr lang="en-CA" dirty="0"/>
              <a:t>Get started on the ethics application</a:t>
            </a:r>
          </a:p>
          <a:p>
            <a:pPr marL="274320" lvl="1" indent="0">
              <a:buNone/>
            </a:pPr>
            <a:r>
              <a:rPr lang="en-CA" i="1" dirty="0"/>
              <a:t>Subsequent steps are specific to the nature of the study</a:t>
            </a:r>
          </a:p>
          <a:p>
            <a:pPr marL="731520" lvl="1" indent="-457200">
              <a:buFont typeface="+mj-lt"/>
              <a:buAutoNum type="arabicPeriod"/>
            </a:pPr>
            <a:endParaRPr lang="en-CA" dirty="0"/>
          </a:p>
          <a:p>
            <a:pPr marL="731520" lvl="1" indent="-457200">
              <a:buFont typeface="+mj-lt"/>
              <a:buAutoNum type="arabicPeriod"/>
            </a:pPr>
            <a:endParaRPr lang="en-CA" dirty="0"/>
          </a:p>
          <a:p>
            <a:pPr marL="0" indent="0">
              <a:buNone/>
            </a:pPr>
            <a:r>
              <a:rPr lang="en-CA" dirty="0"/>
              <a:t>You didn’t get funded. Now what?</a:t>
            </a:r>
          </a:p>
          <a:p>
            <a:pPr marL="731520" lvl="1" indent="-457200">
              <a:buFont typeface="+mj-lt"/>
              <a:buAutoNum type="arabicPeriod"/>
            </a:pPr>
            <a:r>
              <a:rPr lang="en-CA" dirty="0"/>
              <a:t>Notify partners – discuss feedback received</a:t>
            </a:r>
          </a:p>
          <a:p>
            <a:pPr marL="731520" lvl="1" indent="-457200">
              <a:buFont typeface="+mj-lt"/>
              <a:buAutoNum type="arabicPeriod"/>
            </a:pPr>
            <a:r>
              <a:rPr lang="en-CA" dirty="0"/>
              <a:t>Decide if you will apply elsewhere, or apply again in the next round</a:t>
            </a:r>
          </a:p>
          <a:p>
            <a:pPr marL="731520" lvl="1" indent="-457200">
              <a:buFont typeface="+mj-lt"/>
              <a:buAutoNum type="arabicPeriod"/>
            </a:pPr>
            <a:r>
              <a:rPr lang="en-CA" dirty="0"/>
              <a:t>Explore revisions to the research question or study design</a:t>
            </a:r>
          </a:p>
        </p:txBody>
      </p:sp>
    </p:spTree>
    <p:extLst>
      <p:ext uri="{BB962C8B-B14F-4D97-AF65-F5344CB8AC3E}">
        <p14:creationId xmlns:p14="http://schemas.microsoft.com/office/powerpoint/2010/main" val="20612286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err="1"/>
              <a:t>Sk</a:t>
            </a:r>
            <a:r>
              <a:rPr lang="en-CA" dirty="0"/>
              <a:t> examples</a:t>
            </a:r>
          </a:p>
        </p:txBody>
      </p:sp>
      <p:sp>
        <p:nvSpPr>
          <p:cNvPr id="3" name="Text Placeholder 2"/>
          <p:cNvSpPr>
            <a:spLocks noGrp="1"/>
          </p:cNvSpPr>
          <p:nvPr>
            <p:ph type="body" idx="1"/>
          </p:nvPr>
        </p:nvSpPr>
        <p:spPr/>
        <p:txBody>
          <a:bodyPr/>
          <a:lstStyle/>
          <a:p>
            <a:r>
              <a:rPr lang="en-CA" dirty="0"/>
              <a:t>A tale of 2 grants</a:t>
            </a:r>
          </a:p>
        </p:txBody>
      </p:sp>
    </p:spTree>
    <p:extLst>
      <p:ext uri="{BB962C8B-B14F-4D97-AF65-F5344CB8AC3E}">
        <p14:creationId xmlns:p14="http://schemas.microsoft.com/office/powerpoint/2010/main" val="29880918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Patient-Provider Toolkit</a:t>
            </a:r>
          </a:p>
        </p:txBody>
      </p:sp>
      <p:sp>
        <p:nvSpPr>
          <p:cNvPr id="3" name="Content Placeholder 2"/>
          <p:cNvSpPr>
            <a:spLocks noGrp="1"/>
          </p:cNvSpPr>
          <p:nvPr>
            <p:ph idx="1"/>
          </p:nvPr>
        </p:nvSpPr>
        <p:spPr/>
        <p:txBody>
          <a:bodyPr/>
          <a:lstStyle/>
          <a:p>
            <a:r>
              <a:rPr lang="en-CA" b="1" dirty="0"/>
              <a:t>Funder</a:t>
            </a:r>
            <a:r>
              <a:rPr lang="en-CA" dirty="0"/>
              <a:t>: </a:t>
            </a:r>
            <a:r>
              <a:rPr lang="en-CA" dirty="0"/>
              <a:t>Saskatchewan Health Research Foundation (SHRF)</a:t>
            </a:r>
          </a:p>
          <a:p>
            <a:r>
              <a:rPr lang="en-CA" b="1" dirty="0"/>
              <a:t>Funding stream</a:t>
            </a:r>
            <a:r>
              <a:rPr lang="en-CA" dirty="0"/>
              <a:t>: Collaborative Innovation Development grant </a:t>
            </a:r>
          </a:p>
          <a:p>
            <a:endParaRPr lang="en-CA" dirty="0"/>
          </a:p>
          <a:p>
            <a:r>
              <a:rPr lang="en-CA" b="1" dirty="0"/>
              <a:t>Objective</a:t>
            </a:r>
            <a:r>
              <a:rPr lang="en-CA" dirty="0"/>
              <a:t>: To create an interactive patient-provider toolkit that supports both HIV+ patients and their circle of care providers (doctors, nurses, home care staff, family-based care providers and frontline social service supports, such as addictions counsellors) to improve health outcomes</a:t>
            </a:r>
            <a:endParaRPr lang="en-CA" dirty="0"/>
          </a:p>
        </p:txBody>
      </p:sp>
    </p:spTree>
    <p:extLst>
      <p:ext uri="{BB962C8B-B14F-4D97-AF65-F5344CB8AC3E}">
        <p14:creationId xmlns:p14="http://schemas.microsoft.com/office/powerpoint/2010/main" val="35948305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Allied Professional </a:t>
            </a:r>
            <a:br>
              <a:rPr lang="en-CA" dirty="0"/>
            </a:br>
            <a:r>
              <a:rPr lang="en-CA" dirty="0"/>
              <a:t>Point-of-Care Testing (POCT)</a:t>
            </a:r>
          </a:p>
        </p:txBody>
      </p:sp>
      <p:sp>
        <p:nvSpPr>
          <p:cNvPr id="3" name="Content Placeholder 2"/>
          <p:cNvSpPr>
            <a:spLocks noGrp="1"/>
          </p:cNvSpPr>
          <p:nvPr>
            <p:ph idx="1"/>
          </p:nvPr>
        </p:nvSpPr>
        <p:spPr/>
        <p:txBody>
          <a:bodyPr>
            <a:normAutofit lnSpcReduction="10000"/>
          </a:bodyPr>
          <a:lstStyle/>
          <a:p>
            <a:r>
              <a:rPr lang="en-CA" b="1" dirty="0"/>
              <a:t>Funder</a:t>
            </a:r>
            <a:r>
              <a:rPr lang="en-CA" dirty="0"/>
              <a:t>: Canadian Institutes for Health Research (CIHR) </a:t>
            </a:r>
          </a:p>
          <a:p>
            <a:r>
              <a:rPr lang="en-CA" b="1" dirty="0"/>
              <a:t>Funding stream</a:t>
            </a:r>
            <a:r>
              <a:rPr lang="en-CA" dirty="0"/>
              <a:t>: Operating Grant – HIV CBR </a:t>
            </a:r>
          </a:p>
          <a:p>
            <a:endParaRPr lang="en-CA" dirty="0"/>
          </a:p>
          <a:p>
            <a:r>
              <a:rPr lang="en-CA" b="1" dirty="0"/>
              <a:t>Objective</a:t>
            </a:r>
            <a:r>
              <a:rPr lang="en-CA" dirty="0"/>
              <a:t>: To assess the feasibility and acceptability of allied professionals offering HIV point-of-care testing (rapid tests)*</a:t>
            </a:r>
          </a:p>
          <a:p>
            <a:endParaRPr lang="en-CA" dirty="0"/>
          </a:p>
          <a:p>
            <a:endParaRPr lang="en-CA" dirty="0"/>
          </a:p>
          <a:p>
            <a:pPr marL="0" indent="0">
              <a:buNone/>
            </a:pPr>
            <a:r>
              <a:rPr lang="en-CA" sz="2000" dirty="0"/>
              <a:t>(*Currently, only nurses, physicians and lab techs can offer rapid tests under present legislation)</a:t>
            </a:r>
          </a:p>
          <a:p>
            <a:endParaRPr lang="en-CA" dirty="0"/>
          </a:p>
        </p:txBody>
      </p:sp>
    </p:spTree>
    <p:extLst>
      <p:ext uri="{BB962C8B-B14F-4D97-AF65-F5344CB8AC3E}">
        <p14:creationId xmlns:p14="http://schemas.microsoft.com/office/powerpoint/2010/main" val="1698782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32046" y="538783"/>
            <a:ext cx="4800600" cy="632529"/>
          </a:xfrm>
        </p:spPr>
        <p:txBody>
          <a:bodyPr>
            <a:normAutofit/>
          </a:bodyPr>
          <a:lstStyle/>
          <a:p>
            <a:r>
              <a:rPr lang="en-CA" sz="2400" b="1" dirty="0"/>
              <a:t>Patient-Provider Toolkit</a:t>
            </a:r>
          </a:p>
        </p:txBody>
      </p:sp>
      <p:sp>
        <p:nvSpPr>
          <p:cNvPr id="4" name="Content Placeholder 3"/>
          <p:cNvSpPr>
            <a:spLocks noGrp="1"/>
          </p:cNvSpPr>
          <p:nvPr>
            <p:ph sz="half" idx="2"/>
          </p:nvPr>
        </p:nvSpPr>
        <p:spPr>
          <a:xfrm>
            <a:off x="1182655" y="1754155"/>
            <a:ext cx="4800600" cy="4580553"/>
          </a:xfrm>
        </p:spPr>
        <p:txBody>
          <a:bodyPr/>
          <a:lstStyle/>
          <a:p>
            <a:pPr marL="0" indent="0">
              <a:buNone/>
            </a:pPr>
            <a:r>
              <a:rPr lang="en-CA" u="sng" dirty="0"/>
              <a:t>Successes</a:t>
            </a:r>
          </a:p>
          <a:p>
            <a:r>
              <a:rPr lang="en-CA" dirty="0"/>
              <a:t>Funded!</a:t>
            </a:r>
          </a:p>
          <a:p>
            <a:r>
              <a:rPr lang="en-CA" dirty="0"/>
              <a:t>Includes people living with HIV on the research team</a:t>
            </a:r>
          </a:p>
          <a:p>
            <a:r>
              <a:rPr lang="en-CA" dirty="0"/>
              <a:t>Strengthened existing partnerships</a:t>
            </a:r>
          </a:p>
          <a:p>
            <a:endParaRPr lang="en-CA" dirty="0"/>
          </a:p>
          <a:p>
            <a:endParaRPr lang="en-CA" dirty="0"/>
          </a:p>
          <a:p>
            <a:pPr marL="0" indent="0">
              <a:buNone/>
            </a:pPr>
            <a:r>
              <a:rPr lang="en-CA" u="sng" dirty="0"/>
              <a:t>Challenges</a:t>
            </a:r>
          </a:p>
          <a:p>
            <a:r>
              <a:rPr lang="en-CA" dirty="0"/>
              <a:t>Engaging health care providers</a:t>
            </a:r>
          </a:p>
          <a:p>
            <a:r>
              <a:rPr lang="en-CA" dirty="0"/>
              <a:t>Defining knowledge translation</a:t>
            </a:r>
          </a:p>
          <a:p>
            <a:endParaRPr lang="en-CA" dirty="0"/>
          </a:p>
        </p:txBody>
      </p:sp>
      <p:sp>
        <p:nvSpPr>
          <p:cNvPr id="5" name="Text Placeholder 4"/>
          <p:cNvSpPr>
            <a:spLocks noGrp="1"/>
          </p:cNvSpPr>
          <p:nvPr>
            <p:ph type="body" sz="quarter" idx="3"/>
          </p:nvPr>
        </p:nvSpPr>
        <p:spPr>
          <a:xfrm>
            <a:off x="5983255" y="538782"/>
            <a:ext cx="4800600" cy="632529"/>
          </a:xfrm>
        </p:spPr>
        <p:txBody>
          <a:bodyPr>
            <a:normAutofit/>
          </a:bodyPr>
          <a:lstStyle/>
          <a:p>
            <a:r>
              <a:rPr lang="en-CA" sz="2400" b="1" dirty="0"/>
              <a:t>Allied professional POCT</a:t>
            </a:r>
          </a:p>
        </p:txBody>
      </p:sp>
      <p:sp>
        <p:nvSpPr>
          <p:cNvPr id="6" name="Content Placeholder 5"/>
          <p:cNvSpPr>
            <a:spLocks noGrp="1"/>
          </p:cNvSpPr>
          <p:nvPr>
            <p:ph sz="quarter" idx="4"/>
          </p:nvPr>
        </p:nvSpPr>
        <p:spPr>
          <a:xfrm>
            <a:off x="6484574" y="1754154"/>
            <a:ext cx="5122708" cy="4580553"/>
          </a:xfrm>
        </p:spPr>
        <p:txBody>
          <a:bodyPr/>
          <a:lstStyle/>
          <a:p>
            <a:pPr marL="0" indent="0">
              <a:buNone/>
            </a:pPr>
            <a:r>
              <a:rPr lang="en-CA" u="sng" dirty="0"/>
              <a:t>Successes</a:t>
            </a:r>
          </a:p>
          <a:p>
            <a:r>
              <a:rPr lang="en-CA" dirty="0"/>
              <a:t>Created an opportunity to develop new partnerships</a:t>
            </a:r>
          </a:p>
          <a:p>
            <a:r>
              <a:rPr lang="en-CA" dirty="0"/>
              <a:t>Started dialogue on CBR needs in SK</a:t>
            </a:r>
          </a:p>
          <a:p>
            <a:endParaRPr lang="en-CA" dirty="0"/>
          </a:p>
          <a:p>
            <a:endParaRPr lang="en-CA" dirty="0"/>
          </a:p>
          <a:p>
            <a:endParaRPr lang="en-CA" dirty="0"/>
          </a:p>
          <a:p>
            <a:pPr marL="0" indent="0">
              <a:buNone/>
            </a:pPr>
            <a:r>
              <a:rPr lang="en-CA" u="sng" dirty="0"/>
              <a:t>Challenges</a:t>
            </a:r>
          </a:p>
          <a:p>
            <a:r>
              <a:rPr lang="en-CA" dirty="0"/>
              <a:t>Defining the research question</a:t>
            </a:r>
          </a:p>
          <a:p>
            <a:r>
              <a:rPr lang="en-CA" dirty="0"/>
              <a:t>Finding an appropriate PI</a:t>
            </a:r>
          </a:p>
          <a:p>
            <a:r>
              <a:rPr lang="en-CA" dirty="0"/>
              <a:t>Working around existing legislation</a:t>
            </a:r>
          </a:p>
          <a:p>
            <a:pPr marL="0" indent="0">
              <a:buNone/>
            </a:pPr>
            <a:endParaRPr lang="en-CA" dirty="0"/>
          </a:p>
        </p:txBody>
      </p:sp>
    </p:spTree>
    <p:extLst>
      <p:ext uri="{BB962C8B-B14F-4D97-AF65-F5344CB8AC3E}">
        <p14:creationId xmlns:p14="http://schemas.microsoft.com/office/powerpoint/2010/main" val="10587096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Lessons learned</a:t>
            </a:r>
          </a:p>
        </p:txBody>
      </p:sp>
      <p:sp>
        <p:nvSpPr>
          <p:cNvPr id="3" name="Text Placeholder 2"/>
          <p:cNvSpPr>
            <a:spLocks noGrp="1"/>
          </p:cNvSpPr>
          <p:nvPr>
            <p:ph type="body" idx="1"/>
          </p:nvPr>
        </p:nvSpPr>
        <p:spPr/>
        <p:txBody>
          <a:bodyPr/>
          <a:lstStyle/>
          <a:p>
            <a:r>
              <a:rPr lang="en-CA" dirty="0"/>
              <a:t>An ever-growing list</a:t>
            </a:r>
          </a:p>
        </p:txBody>
      </p:sp>
    </p:spTree>
    <p:extLst>
      <p:ext uri="{BB962C8B-B14F-4D97-AF65-F5344CB8AC3E}">
        <p14:creationId xmlns:p14="http://schemas.microsoft.com/office/powerpoint/2010/main" val="21759704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 few lessons</a:t>
            </a:r>
          </a:p>
        </p:txBody>
      </p:sp>
      <p:sp>
        <p:nvSpPr>
          <p:cNvPr id="3" name="Content Placeholder 2"/>
          <p:cNvSpPr>
            <a:spLocks noGrp="1"/>
          </p:cNvSpPr>
          <p:nvPr>
            <p:ph idx="1"/>
          </p:nvPr>
        </p:nvSpPr>
        <p:spPr/>
        <p:txBody>
          <a:bodyPr>
            <a:normAutofit/>
          </a:bodyPr>
          <a:lstStyle/>
          <a:p>
            <a:r>
              <a:rPr lang="en-CA" dirty="0"/>
              <a:t>Saskatchewan is unique in many ways</a:t>
            </a:r>
          </a:p>
          <a:p>
            <a:endParaRPr lang="en-CA" dirty="0"/>
          </a:p>
          <a:p>
            <a:r>
              <a:rPr lang="en-CA" dirty="0"/>
              <a:t>Be prepared for several iterations of project development</a:t>
            </a:r>
          </a:p>
          <a:p>
            <a:endParaRPr lang="en-CA" dirty="0"/>
          </a:p>
          <a:p>
            <a:r>
              <a:rPr lang="en-CA" dirty="0"/>
              <a:t>Funding calls are time-specific, relationships are ongoing</a:t>
            </a:r>
          </a:p>
          <a:p>
            <a:endParaRPr lang="en-CA" dirty="0"/>
          </a:p>
          <a:p>
            <a:r>
              <a:rPr lang="en-CA" dirty="0"/>
              <a:t>Identify potential Principal Investigators and keep a running list</a:t>
            </a:r>
          </a:p>
          <a:p>
            <a:endParaRPr lang="en-CA" dirty="0"/>
          </a:p>
        </p:txBody>
      </p:sp>
    </p:spTree>
    <p:extLst>
      <p:ext uri="{BB962C8B-B14F-4D97-AF65-F5344CB8AC3E}">
        <p14:creationId xmlns:p14="http://schemas.microsoft.com/office/powerpoint/2010/main" val="7176219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Thank you for your time!</a:t>
            </a:r>
          </a:p>
        </p:txBody>
      </p:sp>
      <p:sp>
        <p:nvSpPr>
          <p:cNvPr id="3" name="Content Placeholder 2"/>
          <p:cNvSpPr>
            <a:spLocks noGrp="1"/>
          </p:cNvSpPr>
          <p:nvPr>
            <p:ph idx="1"/>
          </p:nvPr>
        </p:nvSpPr>
        <p:spPr>
          <a:xfrm>
            <a:off x="1066800" y="2103120"/>
            <a:ext cx="4774163" cy="3931920"/>
          </a:xfrm>
        </p:spPr>
        <p:txBody>
          <a:bodyPr/>
          <a:lstStyle/>
          <a:p>
            <a:pPr marL="0" indent="0">
              <a:buNone/>
            </a:pPr>
            <a:r>
              <a:rPr lang="en-CA" dirty="0"/>
              <a:t>Get in touch with us:</a:t>
            </a:r>
          </a:p>
          <a:p>
            <a:pPr marL="0" indent="0">
              <a:buNone/>
            </a:pPr>
            <a:endParaRPr lang="en-CA" dirty="0"/>
          </a:p>
          <a:p>
            <a:r>
              <a:rPr lang="en-CA" dirty="0">
                <a:hlinkClick r:id="rId2"/>
              </a:rPr>
              <a:t>sugandhi@share-sk.ca</a:t>
            </a:r>
            <a:endParaRPr lang="en-CA" dirty="0"/>
          </a:p>
          <a:p>
            <a:r>
              <a:rPr lang="en-CA" dirty="0">
                <a:hlinkClick r:id="rId3"/>
              </a:rPr>
              <a:t>michael@share-sk.ca</a:t>
            </a:r>
            <a:endParaRPr lang="en-CA" dirty="0"/>
          </a:p>
          <a:p>
            <a:endParaRPr lang="en-CA" dirty="0"/>
          </a:p>
          <a:p>
            <a:r>
              <a:rPr lang="en-CA" dirty="0"/>
              <a:t>Tel: 306-979-4444</a:t>
            </a:r>
          </a:p>
          <a:p>
            <a:r>
              <a:rPr lang="en-CA" dirty="0"/>
              <a:t>Website: </a:t>
            </a:r>
            <a:r>
              <a:rPr lang="en-CA" dirty="0">
                <a:hlinkClick r:id="rId4"/>
              </a:rPr>
              <a:t>www.share-sk.ca</a:t>
            </a:r>
            <a:endParaRPr lang="en-CA" dirty="0"/>
          </a:p>
          <a:p>
            <a:r>
              <a:rPr lang="en-CA" dirty="0"/>
              <a:t>Twitter: </a:t>
            </a:r>
            <a:r>
              <a:rPr lang="en-CA" dirty="0">
                <a:hlinkClick r:id="rId5"/>
              </a:rPr>
              <a:t>@</a:t>
            </a:r>
            <a:r>
              <a:rPr lang="en-CA" u="sng" dirty="0" err="1">
                <a:hlinkClick r:id="rId5"/>
              </a:rPr>
              <a:t>SK_HIV_Research</a:t>
            </a:r>
            <a:endParaRPr lang="en-CA" dirty="0"/>
          </a:p>
        </p:txBody>
      </p:sp>
    </p:spTree>
    <p:extLst>
      <p:ext uri="{BB962C8B-B14F-4D97-AF65-F5344CB8AC3E}">
        <p14:creationId xmlns:p14="http://schemas.microsoft.com/office/powerpoint/2010/main" val="424118027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TM03457510[[fn=Savon]]</Template>
  <TotalTime>1095</TotalTime>
  <Words>899</Words>
  <Application>Microsoft Office PowerPoint</Application>
  <PresentationFormat>Widescreen</PresentationFormat>
  <Paragraphs>183</Paragraphs>
  <Slides>25</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Century Gothic</vt:lpstr>
      <vt:lpstr>Garamond</vt:lpstr>
      <vt:lpstr>Savon</vt:lpstr>
      <vt:lpstr>HIV and CBR in Saskatchewan</vt:lpstr>
      <vt:lpstr>Overview of presentation</vt:lpstr>
      <vt:lpstr>Objectives</vt:lpstr>
      <vt:lpstr>What is share?</vt:lpstr>
      <vt:lpstr>PowerPoint Presentation</vt:lpstr>
      <vt:lpstr>What does SHARE do?</vt:lpstr>
      <vt:lpstr>Who does SHARE work with?</vt:lpstr>
      <vt:lpstr>What is cbr?</vt:lpstr>
      <vt:lpstr>OCAP principles</vt:lpstr>
      <vt:lpstr>Why is CBR important to HIV work?</vt:lpstr>
      <vt:lpstr>A few CBR resources</vt:lpstr>
      <vt:lpstr>Moving from idea to action</vt:lpstr>
      <vt:lpstr>Stages of work</vt:lpstr>
      <vt:lpstr>Defining the research question</vt:lpstr>
      <vt:lpstr>Assembling the team</vt:lpstr>
      <vt:lpstr>Identifying funding</vt:lpstr>
      <vt:lpstr>Developing a Grant</vt:lpstr>
      <vt:lpstr>Hoping for funding</vt:lpstr>
      <vt:lpstr>Sk examples</vt:lpstr>
      <vt:lpstr>Patient-Provider Toolkit</vt:lpstr>
      <vt:lpstr>Allied Professional  Point-of-Care Testing (POCT)</vt:lpstr>
      <vt:lpstr>PowerPoint Presentation</vt:lpstr>
      <vt:lpstr>Lessons learned</vt:lpstr>
      <vt:lpstr>A few lessons</vt:lpstr>
      <vt:lpstr>Thank you for your time!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HIV and CBR in Saskatchewan</dc:title>
  <dc:creator>Sugandhi del Canto</dc:creator>
  <cp:lastModifiedBy>Sugandhi del Canto</cp:lastModifiedBy>
  <cp:revision>22</cp:revision>
  <dcterms:created xsi:type="dcterms:W3CDTF">2016-11-17T21:57:14Z</dcterms:created>
  <dcterms:modified xsi:type="dcterms:W3CDTF">2016-11-21T22:59:07Z</dcterms:modified>
</cp:coreProperties>
</file>